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98" r:id="rId3"/>
    <p:sldId id="302" r:id="rId4"/>
    <p:sldId id="299" r:id="rId5"/>
    <p:sldId id="271" r:id="rId6"/>
    <p:sldId id="301" r:id="rId7"/>
    <p:sldId id="300" r:id="rId8"/>
    <p:sldId id="270" r:id="rId9"/>
    <p:sldId id="286" r:id="rId10"/>
    <p:sldId id="274" r:id="rId11"/>
    <p:sldId id="273" r:id="rId12"/>
    <p:sldId id="272" r:id="rId13"/>
    <p:sldId id="275" r:id="rId14"/>
    <p:sldId id="277" r:id="rId15"/>
    <p:sldId id="278" r:id="rId16"/>
    <p:sldId id="2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2DCC77-7514-8EF0-24A9-3546D96DC759}" name="Howley,Samantha T" initials="SH" userId="S::samanthahowley@ufl.edu::7901c357-f45a-42f9-938d-54c9cdb198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6F4"/>
    <a:srgbClr val="E60000"/>
    <a:srgbClr val="FFFFFF"/>
    <a:srgbClr val="929292"/>
    <a:srgbClr val="843C0C"/>
    <a:srgbClr val="003300"/>
    <a:srgbClr val="3B3838"/>
    <a:srgbClr val="B4A169"/>
    <a:srgbClr val="ED7D31"/>
    <a:srgbClr val="BCC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1583" autoAdjust="0"/>
  </p:normalViewPr>
  <p:slideViewPr>
    <p:cSldViewPr snapToGrid="0">
      <p:cViewPr>
        <p:scale>
          <a:sx n="95" d="100"/>
          <a:sy n="95" d="100"/>
        </p:scale>
        <p:origin x="183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4F1F3-69BE-46A4-B22F-EA28E6D5720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0703F-3877-4FA6-BF81-23309A34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1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3F-3877-4FA6-BF81-23309A34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3F-3877-4FA6-BF81-23309A34B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43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3F-3877-4FA6-BF81-23309A34B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8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1680-840C-AF66-A2C1-26D23B184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66DA5-C501-A058-5212-5D20BC014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E5F7-2D83-EDFF-9D8B-845B7CBF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1E33-178F-B891-2803-ECFE0F3B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3F2C5-29AB-7CDF-DA56-370E6DB1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2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D66D-678F-655C-8BD0-1B2C1B28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70BB2-4D39-27CF-C318-E2BD04310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3659-1788-99F4-45F8-80A7B0E2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01B11-5F38-C452-9F7D-2992668A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97E3B-5628-B3F4-ED30-2F2C96C5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8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B551A-7169-C031-929A-136ED88E8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AD590-457E-D2D4-87F8-948A471C7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5365B-FFAC-78E7-12CA-CFC9EC3CC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2F70D-D03A-50F8-12CD-1C161F51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833FC-D779-7719-D6F5-92A9AF48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4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29A1-0A11-819E-D671-F3815C95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C863D-1510-AD96-ABA1-2F3BCC644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16627-CFF8-5B7B-968E-62EF01B6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AC37F-D0FD-27BA-8E63-90C415D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E9BC6-C826-E910-6B3C-B841D77B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46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86B5-6750-D763-47CF-14E3A245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7B187-99B0-CF0D-5EFB-6E5717645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E90B9-B092-14B9-77E4-D61569E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DD1C1-99D0-D345-0522-A00D4B1B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4E304-BE21-340B-F620-E3F7FECC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6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103C-5A50-9BC5-D6BD-06098459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F150-1CE9-0F3D-7E50-754AE2B3E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72C16-14A5-FF83-DE29-7152132F4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C7869-9241-122B-0FF1-EEDD067FF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F94B2-9EDD-9A79-E0FE-3CDA84CC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17A61-CB67-08AE-05E6-4178FBFD0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7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6C0E-856A-9177-3D93-779E3D81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68461-3B33-D950-9E26-279123EA1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0C72D-EAD3-A228-628B-E6CF0073E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5CE22-F721-DFA8-5DBD-5B1F46467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A23F4-0F9B-922D-D89D-9965F1F76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C8677-FC7E-9359-6BE0-4BC4E31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AF4660-956F-057E-111E-346C2D91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29170D-14F9-25AB-223C-D829B6BB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2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B3D5-B87D-9BEF-AB68-B1FCF8E6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B0D43-4953-105F-3C12-629B5FBB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4C5DC-A5A5-D91A-97F3-77FAE09DF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3C070-435E-2997-5027-B3C843CA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3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C7D1A-B019-0441-D0FF-FAFD393E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75760-3130-C73B-5C53-AB4B4AA0E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2F883-87D0-424E-EDAA-287EC85B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377D-5A51-EB60-C93F-94D0C08B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B4C8-9FF3-F53D-85F3-7271CDBB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E685A-3A55-4B46-EEC7-ECFD8C1D0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2548A-5FAD-57AF-02D9-9D657CF5E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242A0-4F10-E433-844A-AECA4EDFB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8AB22-DBA0-2D07-252F-D376BE44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8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DE62-3325-0FBF-CC5C-EDDB7676C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02A53-32FA-A280-6951-D677DFF4E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DF105-A9F9-59BA-96EB-9F03109E2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08479-45DC-5C9A-2249-A5A7CD50C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85E46-4FBD-D8CD-27DA-1835060D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A3AF6-B6D9-E40F-937E-29E763E7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6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681F99-8C42-BF18-A851-162D51E3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2E71C-F93E-421B-165E-4F1F9C87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CE859-BF56-983D-CDCA-B1A86E2B0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44C8D-D50A-4C5E-B8A4-A43C8E2C4140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7838F-ED27-322B-22D6-01B15CA76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F794F-8253-2BC0-52FD-9A4456CA0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8A5A7-17B1-4ABB-8E6D-D51E4122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5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2C3E-387B-F725-CBAD-293C73015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/>
          <a:lstStyle/>
          <a:p>
            <a:r>
              <a:rPr lang="en-US" dirty="0"/>
              <a:t>Proposal Storyboard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C39DD-FF8D-AAC2-1688-1473859F8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1555"/>
            <a:ext cx="9144000" cy="16557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Understanding/estimating C transport across flatwoods landscapes.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hydrologic management optimize C sequestration?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B052752-7376-F05F-2B2D-9E699F04BC8D}"/>
              </a:ext>
            </a:extLst>
          </p:cNvPr>
          <p:cNvSpPr txBox="1">
            <a:spLocks/>
          </p:cNvSpPr>
          <p:nvPr/>
        </p:nvSpPr>
        <p:spPr>
          <a:xfrm>
            <a:off x="1399953" y="442429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“Given that wetlands are intermediates between terrestrial and aquatic ecosystems and that their high CO</a:t>
            </a:r>
            <a:r>
              <a:rPr lang="en-US" sz="1800" i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ﬂuxes are sustained by direct atmospheric CO</a:t>
            </a:r>
            <a:r>
              <a:rPr lang="en-US" sz="1800" i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ﬁxation by emergent plants, we have chosen to exclude the direct ﬂuxes from our aggregate estimate.” </a:t>
            </a:r>
            <a:r>
              <a:rPr lang="en-US" sz="18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Drake et al 2018)</a:t>
            </a:r>
          </a:p>
        </p:txBody>
      </p:sp>
    </p:spTree>
    <p:extLst>
      <p:ext uri="{BB962C8B-B14F-4D97-AF65-F5344CB8AC3E}">
        <p14:creationId xmlns:p14="http://schemas.microsoft.com/office/powerpoint/2010/main" val="161555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6"/>
    </mc:Choice>
    <mc:Fallback xmlns="">
      <p:transition spd="slow" advTm="16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AB458F-FE4B-F28C-9C79-C069561965AD}"/>
              </a:ext>
            </a:extLst>
          </p:cNvPr>
          <p:cNvGrpSpPr/>
          <p:nvPr/>
        </p:nvGrpSpPr>
        <p:grpSpPr>
          <a:xfrm>
            <a:off x="2030009" y="2058569"/>
            <a:ext cx="7680960" cy="4177825"/>
            <a:chOff x="1158240" y="2275561"/>
            <a:chExt cx="7680960" cy="417782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F1316F-AAEF-6FC4-8647-EA847635B23F}"/>
                </a:ext>
              </a:extLst>
            </p:cNvPr>
            <p:cNvCxnSpPr>
              <a:cxnSpLocks/>
            </p:cNvCxnSpPr>
            <p:nvPr/>
          </p:nvCxnSpPr>
          <p:spPr>
            <a:xfrm>
              <a:off x="1564640" y="2275840"/>
              <a:ext cx="0" cy="39928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66C2B9-4834-8E09-54A5-26063D4DB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5909066"/>
              <a:ext cx="76809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C83A0-10CE-D80A-C3FA-0E3163C3943A}"/>
                </a:ext>
              </a:extLst>
            </p:cNvPr>
            <p:cNvSpPr txBox="1"/>
            <p:nvPr/>
          </p:nvSpPr>
          <p:spPr>
            <a:xfrm>
              <a:off x="3844511" y="6084054"/>
              <a:ext cx="2308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Distance from Stream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837C51-BE86-B8CB-EFD6-15431F121FF8}"/>
                </a:ext>
              </a:extLst>
            </p:cNvPr>
            <p:cNvCxnSpPr/>
            <p:nvPr/>
          </p:nvCxnSpPr>
          <p:spPr>
            <a:xfrm>
              <a:off x="533400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4EBAC7F-6FB6-1556-5E85-DEFE09254337}"/>
                </a:ext>
              </a:extLst>
            </p:cNvPr>
            <p:cNvCxnSpPr/>
            <p:nvPr/>
          </p:nvCxnSpPr>
          <p:spPr>
            <a:xfrm>
              <a:off x="760984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140F84-2625-B59E-930A-7A1787DF239D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60" y="2364806"/>
              <a:ext cx="0" cy="3554420"/>
            </a:xfrm>
            <a:prstGeom prst="line">
              <a:avLst/>
            </a:prstGeom>
            <a:ln w="38100">
              <a:solidFill>
                <a:srgbClr val="0020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4BD6AE-E2C5-E6B7-7423-5EC35B83F24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6597124" y="4193579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Upland (Always dry)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3344DC-AB9C-1D85-147A-D21D618BAA69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323792" y="3285767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Ecotone (Intermittently wet)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2D30E0-9C9F-84C2-2C91-A27A43DCF30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089276" y="3855392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Stream bank (Always wet)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3404F21-5606-9B71-FE58-C6635B793036}"/>
              </a:ext>
            </a:extLst>
          </p:cNvPr>
          <p:cNvSpPr txBox="1"/>
          <p:nvPr/>
        </p:nvSpPr>
        <p:spPr>
          <a:xfrm>
            <a:off x="9078321" y="4433531"/>
            <a:ext cx="230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843C0C"/>
                </a:solidFill>
              </a:rPr>
              <a:t>DOC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DFE3F-7381-01D6-BCFC-E1579EE7C4D5}"/>
              </a:ext>
            </a:extLst>
          </p:cNvPr>
          <p:cNvSpPr txBox="1"/>
          <p:nvPr/>
        </p:nvSpPr>
        <p:spPr>
          <a:xfrm>
            <a:off x="8887693" y="4868699"/>
            <a:ext cx="230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D7D31"/>
                </a:solidFill>
              </a:rPr>
              <a:t>CO</a:t>
            </a:r>
            <a:r>
              <a:rPr lang="en-US" baseline="-25000" dirty="0">
                <a:solidFill>
                  <a:srgbClr val="ED7D31"/>
                </a:solidFill>
              </a:rPr>
              <a:t>2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41EFB24-8C16-5BE7-0F86-6592FC0F70D8}"/>
              </a:ext>
            </a:extLst>
          </p:cNvPr>
          <p:cNvSpPr/>
          <p:nvPr/>
        </p:nvSpPr>
        <p:spPr>
          <a:xfrm>
            <a:off x="1249377" y="2436389"/>
            <a:ext cx="8528365" cy="2588284"/>
          </a:xfrm>
          <a:custGeom>
            <a:avLst/>
            <a:gdLst>
              <a:gd name="connsiteX0" fmla="*/ 8202440 w 8400195"/>
              <a:gd name="connsiteY0" fmla="*/ 2512364 h 2614880"/>
              <a:gd name="connsiteX1" fmla="*/ 8202440 w 8400195"/>
              <a:gd name="connsiteY1" fmla="*/ 2575739 h 2614880"/>
              <a:gd name="connsiteX2" fmla="*/ 6147303 w 8400195"/>
              <a:gd name="connsiteY2" fmla="*/ 2385616 h 2614880"/>
              <a:gd name="connsiteX3" fmla="*/ 4934139 w 8400195"/>
              <a:gd name="connsiteY3" fmla="*/ 303319 h 2614880"/>
              <a:gd name="connsiteX4" fmla="*/ 1729212 w 8400195"/>
              <a:gd name="connsiteY4" fmla="*/ 104143 h 2614880"/>
              <a:gd name="connsiteX5" fmla="*/ 0 w 8400195"/>
              <a:gd name="connsiteY5" fmla="*/ 1199612 h 2614880"/>
              <a:gd name="connsiteX0" fmla="*/ 8202440 w 8202440"/>
              <a:gd name="connsiteY0" fmla="*/ 2512364 h 2581872"/>
              <a:gd name="connsiteX1" fmla="*/ 6147303 w 8202440"/>
              <a:gd name="connsiteY1" fmla="*/ 2385616 h 2581872"/>
              <a:gd name="connsiteX2" fmla="*/ 4934139 w 8202440"/>
              <a:gd name="connsiteY2" fmla="*/ 303319 h 2581872"/>
              <a:gd name="connsiteX3" fmla="*/ 1729212 w 8202440"/>
              <a:gd name="connsiteY3" fmla="*/ 104143 h 2581872"/>
              <a:gd name="connsiteX4" fmla="*/ 0 w 8202440"/>
              <a:gd name="connsiteY4" fmla="*/ 1199612 h 2581872"/>
              <a:gd name="connsiteX0" fmla="*/ 8202440 w 8202440"/>
              <a:gd name="connsiteY0" fmla="*/ 2506313 h 2575821"/>
              <a:gd name="connsiteX1" fmla="*/ 6147303 w 8202440"/>
              <a:gd name="connsiteY1" fmla="*/ 2379565 h 2575821"/>
              <a:gd name="connsiteX2" fmla="*/ 4934139 w 8202440"/>
              <a:gd name="connsiteY2" fmla="*/ 297268 h 2575821"/>
              <a:gd name="connsiteX3" fmla="*/ 1747319 w 8202440"/>
              <a:gd name="connsiteY3" fmla="*/ 107145 h 2575821"/>
              <a:gd name="connsiteX4" fmla="*/ 0 w 8202440"/>
              <a:gd name="connsiteY4" fmla="*/ 1193561 h 2575821"/>
              <a:gd name="connsiteX0" fmla="*/ 8202440 w 8202440"/>
              <a:gd name="connsiteY0" fmla="*/ 2434489 h 2503997"/>
              <a:gd name="connsiteX1" fmla="*/ 6147303 w 8202440"/>
              <a:gd name="connsiteY1" fmla="*/ 2307741 h 2503997"/>
              <a:gd name="connsiteX2" fmla="*/ 4934139 w 8202440"/>
              <a:gd name="connsiteY2" fmla="*/ 225444 h 2503997"/>
              <a:gd name="connsiteX3" fmla="*/ 1747319 w 8202440"/>
              <a:gd name="connsiteY3" fmla="*/ 35321 h 2503997"/>
              <a:gd name="connsiteX4" fmla="*/ 0 w 8202440"/>
              <a:gd name="connsiteY4" fmla="*/ 1121737 h 2503997"/>
              <a:gd name="connsiteX0" fmla="*/ 8202440 w 8202440"/>
              <a:gd name="connsiteY0" fmla="*/ 2434489 h 2503997"/>
              <a:gd name="connsiteX1" fmla="*/ 6147303 w 8202440"/>
              <a:gd name="connsiteY1" fmla="*/ 2307741 h 2503997"/>
              <a:gd name="connsiteX2" fmla="*/ 4934139 w 8202440"/>
              <a:gd name="connsiteY2" fmla="*/ 225444 h 2503997"/>
              <a:gd name="connsiteX3" fmla="*/ 1747319 w 8202440"/>
              <a:gd name="connsiteY3" fmla="*/ 35321 h 2503997"/>
              <a:gd name="connsiteX4" fmla="*/ 0 w 8202440"/>
              <a:gd name="connsiteY4" fmla="*/ 1121737 h 2503997"/>
              <a:gd name="connsiteX0" fmla="*/ 8202440 w 8202440"/>
              <a:gd name="connsiteY0" fmla="*/ 2433901 h 2497812"/>
              <a:gd name="connsiteX1" fmla="*/ 7188451 w 8202440"/>
              <a:gd name="connsiteY1" fmla="*/ 2298100 h 2497812"/>
              <a:gd name="connsiteX2" fmla="*/ 4934139 w 8202440"/>
              <a:gd name="connsiteY2" fmla="*/ 224856 h 2497812"/>
              <a:gd name="connsiteX3" fmla="*/ 1747319 w 8202440"/>
              <a:gd name="connsiteY3" fmla="*/ 34733 h 2497812"/>
              <a:gd name="connsiteX4" fmla="*/ 0 w 8202440"/>
              <a:gd name="connsiteY4" fmla="*/ 1121149 h 2497812"/>
              <a:gd name="connsiteX0" fmla="*/ 8247708 w 8247708"/>
              <a:gd name="connsiteY0" fmla="*/ 2533489 h 2551174"/>
              <a:gd name="connsiteX1" fmla="*/ 7188451 w 8247708"/>
              <a:gd name="connsiteY1" fmla="*/ 2298100 h 2551174"/>
              <a:gd name="connsiteX2" fmla="*/ 4934139 w 8247708"/>
              <a:gd name="connsiteY2" fmla="*/ 224856 h 2551174"/>
              <a:gd name="connsiteX3" fmla="*/ 1747319 w 8247708"/>
              <a:gd name="connsiteY3" fmla="*/ 34733 h 2551174"/>
              <a:gd name="connsiteX4" fmla="*/ 0 w 8247708"/>
              <a:gd name="connsiteY4" fmla="*/ 1121149 h 2551174"/>
              <a:gd name="connsiteX0" fmla="*/ 8247708 w 8247708"/>
              <a:gd name="connsiteY0" fmla="*/ 2533489 h 2558590"/>
              <a:gd name="connsiteX1" fmla="*/ 7188451 w 8247708"/>
              <a:gd name="connsiteY1" fmla="*/ 2298100 h 2558590"/>
              <a:gd name="connsiteX2" fmla="*/ 4934139 w 8247708"/>
              <a:gd name="connsiteY2" fmla="*/ 224856 h 2558590"/>
              <a:gd name="connsiteX3" fmla="*/ 1747319 w 8247708"/>
              <a:gd name="connsiteY3" fmla="*/ 34733 h 2558590"/>
              <a:gd name="connsiteX4" fmla="*/ 0 w 8247708"/>
              <a:gd name="connsiteY4" fmla="*/ 1121149 h 2558590"/>
              <a:gd name="connsiteX0" fmla="*/ 8030425 w 8030425"/>
              <a:gd name="connsiteY0" fmla="*/ 2533489 h 2558590"/>
              <a:gd name="connsiteX1" fmla="*/ 7188451 w 8030425"/>
              <a:gd name="connsiteY1" fmla="*/ 2298100 h 2558590"/>
              <a:gd name="connsiteX2" fmla="*/ 4934139 w 8030425"/>
              <a:gd name="connsiteY2" fmla="*/ 224856 h 2558590"/>
              <a:gd name="connsiteX3" fmla="*/ 1747319 w 8030425"/>
              <a:gd name="connsiteY3" fmla="*/ 34733 h 2558590"/>
              <a:gd name="connsiteX4" fmla="*/ 0 w 8030425"/>
              <a:gd name="connsiteY4" fmla="*/ 1121149 h 2558590"/>
              <a:gd name="connsiteX0" fmla="*/ 8528365 w 8528365"/>
              <a:gd name="connsiteY0" fmla="*/ 2605916 h 2610783"/>
              <a:gd name="connsiteX1" fmla="*/ 7188451 w 8528365"/>
              <a:gd name="connsiteY1" fmla="*/ 2298100 h 2610783"/>
              <a:gd name="connsiteX2" fmla="*/ 4934139 w 8528365"/>
              <a:gd name="connsiteY2" fmla="*/ 224856 h 2610783"/>
              <a:gd name="connsiteX3" fmla="*/ 1747319 w 8528365"/>
              <a:gd name="connsiteY3" fmla="*/ 34733 h 2610783"/>
              <a:gd name="connsiteX4" fmla="*/ 0 w 8528365"/>
              <a:gd name="connsiteY4" fmla="*/ 1121149 h 2610783"/>
              <a:gd name="connsiteX0" fmla="*/ 8528365 w 8528365"/>
              <a:gd name="connsiteY0" fmla="*/ 2605916 h 2605916"/>
              <a:gd name="connsiteX1" fmla="*/ 7188451 w 8528365"/>
              <a:gd name="connsiteY1" fmla="*/ 2298100 h 2605916"/>
              <a:gd name="connsiteX2" fmla="*/ 4934139 w 8528365"/>
              <a:gd name="connsiteY2" fmla="*/ 224856 h 2605916"/>
              <a:gd name="connsiteX3" fmla="*/ 1747319 w 8528365"/>
              <a:gd name="connsiteY3" fmla="*/ 34733 h 2605916"/>
              <a:gd name="connsiteX4" fmla="*/ 0 w 8528365"/>
              <a:gd name="connsiteY4" fmla="*/ 1121149 h 2605916"/>
              <a:gd name="connsiteX0" fmla="*/ 8528365 w 8528365"/>
              <a:gd name="connsiteY0" fmla="*/ 2602409 h 2602409"/>
              <a:gd name="connsiteX1" fmla="*/ 6808206 w 8528365"/>
              <a:gd name="connsiteY1" fmla="*/ 2240273 h 2602409"/>
              <a:gd name="connsiteX2" fmla="*/ 4934139 w 8528365"/>
              <a:gd name="connsiteY2" fmla="*/ 221349 h 2602409"/>
              <a:gd name="connsiteX3" fmla="*/ 1747319 w 8528365"/>
              <a:gd name="connsiteY3" fmla="*/ 31226 h 2602409"/>
              <a:gd name="connsiteX4" fmla="*/ 0 w 8528365"/>
              <a:gd name="connsiteY4" fmla="*/ 1117642 h 2602409"/>
              <a:gd name="connsiteX0" fmla="*/ 8528365 w 8528365"/>
              <a:gd name="connsiteY0" fmla="*/ 2602409 h 2602409"/>
              <a:gd name="connsiteX1" fmla="*/ 6808206 w 8528365"/>
              <a:gd name="connsiteY1" fmla="*/ 2240273 h 2602409"/>
              <a:gd name="connsiteX2" fmla="*/ 4934139 w 8528365"/>
              <a:gd name="connsiteY2" fmla="*/ 221349 h 2602409"/>
              <a:gd name="connsiteX3" fmla="*/ 1747319 w 8528365"/>
              <a:gd name="connsiteY3" fmla="*/ 31226 h 2602409"/>
              <a:gd name="connsiteX4" fmla="*/ 0 w 8528365"/>
              <a:gd name="connsiteY4" fmla="*/ 1117642 h 2602409"/>
              <a:gd name="connsiteX0" fmla="*/ 8528365 w 8528365"/>
              <a:gd name="connsiteY0" fmla="*/ 2588284 h 2588284"/>
              <a:gd name="connsiteX1" fmla="*/ 6808206 w 8528365"/>
              <a:gd name="connsiteY1" fmla="*/ 2226148 h 2588284"/>
              <a:gd name="connsiteX2" fmla="*/ 4934139 w 8528365"/>
              <a:gd name="connsiteY2" fmla="*/ 207224 h 2588284"/>
              <a:gd name="connsiteX3" fmla="*/ 2263366 w 8528365"/>
              <a:gd name="connsiteY3" fmla="*/ 44262 h 2588284"/>
              <a:gd name="connsiteX4" fmla="*/ 0 w 8528365"/>
              <a:gd name="connsiteY4" fmla="*/ 1103517 h 258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8365" h="2588284">
                <a:moveTo>
                  <a:pt x="8528365" y="2588284"/>
                </a:moveTo>
                <a:cubicBezTo>
                  <a:pt x="7638485" y="2525664"/>
                  <a:pt x="7343869" y="2677312"/>
                  <a:pt x="6808206" y="2226148"/>
                </a:cubicBezTo>
                <a:cubicBezTo>
                  <a:pt x="6272543" y="1774984"/>
                  <a:pt x="5691612" y="570872"/>
                  <a:pt x="4934139" y="207224"/>
                </a:cubicBezTo>
                <a:cubicBezTo>
                  <a:pt x="4176666" y="-156424"/>
                  <a:pt x="3085722" y="75949"/>
                  <a:pt x="2263366" y="44262"/>
                </a:cubicBezTo>
                <a:cubicBezTo>
                  <a:pt x="1459117" y="48788"/>
                  <a:pt x="453428" y="630473"/>
                  <a:pt x="0" y="110351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9BCC93-CFAD-1851-FAF6-1FC26BEC2A62}"/>
              </a:ext>
            </a:extLst>
          </p:cNvPr>
          <p:cNvSpPr/>
          <p:nvPr/>
        </p:nvSpPr>
        <p:spPr>
          <a:xfrm>
            <a:off x="1647731" y="2799508"/>
            <a:ext cx="8320134" cy="1781545"/>
          </a:xfrm>
          <a:custGeom>
            <a:avLst/>
            <a:gdLst>
              <a:gd name="connsiteX0" fmla="*/ 8292974 w 8292974"/>
              <a:gd name="connsiteY0" fmla="*/ 1903625 h 1989071"/>
              <a:gd name="connsiteX1" fmla="*/ 6853473 w 8292974"/>
              <a:gd name="connsiteY1" fmla="*/ 1813090 h 1989071"/>
              <a:gd name="connsiteX2" fmla="*/ 4581053 w 8292974"/>
              <a:gd name="connsiteY2" fmla="*/ 328322 h 1989071"/>
              <a:gd name="connsiteX3" fmla="*/ 1394233 w 8292974"/>
              <a:gd name="connsiteY3" fmla="*/ 29557 h 1989071"/>
              <a:gd name="connsiteX4" fmla="*/ 0 w 8292974"/>
              <a:gd name="connsiteY4" fmla="*/ 817209 h 1989071"/>
              <a:gd name="connsiteX5" fmla="*/ 0 w 8292974"/>
              <a:gd name="connsiteY5" fmla="*/ 817209 h 1989071"/>
              <a:gd name="connsiteX6" fmla="*/ 0 w 8292974"/>
              <a:gd name="connsiteY6" fmla="*/ 817209 h 1989071"/>
              <a:gd name="connsiteX0" fmla="*/ 8292974 w 8292974"/>
              <a:gd name="connsiteY0" fmla="*/ 1899240 h 1924517"/>
              <a:gd name="connsiteX1" fmla="*/ 6898741 w 8292974"/>
              <a:gd name="connsiteY1" fmla="*/ 1582368 h 1924517"/>
              <a:gd name="connsiteX2" fmla="*/ 4581053 w 8292974"/>
              <a:gd name="connsiteY2" fmla="*/ 323937 h 1924517"/>
              <a:gd name="connsiteX3" fmla="*/ 1394233 w 8292974"/>
              <a:gd name="connsiteY3" fmla="*/ 25172 h 1924517"/>
              <a:gd name="connsiteX4" fmla="*/ 0 w 8292974"/>
              <a:gd name="connsiteY4" fmla="*/ 812824 h 1924517"/>
              <a:gd name="connsiteX5" fmla="*/ 0 w 8292974"/>
              <a:gd name="connsiteY5" fmla="*/ 812824 h 1924517"/>
              <a:gd name="connsiteX6" fmla="*/ 0 w 8292974"/>
              <a:gd name="connsiteY6" fmla="*/ 812824 h 1924517"/>
              <a:gd name="connsiteX0" fmla="*/ 8320134 w 8320134"/>
              <a:gd name="connsiteY0" fmla="*/ 1781545 h 1822398"/>
              <a:gd name="connsiteX1" fmla="*/ 6898741 w 8320134"/>
              <a:gd name="connsiteY1" fmla="*/ 1582368 h 1822398"/>
              <a:gd name="connsiteX2" fmla="*/ 4581053 w 8320134"/>
              <a:gd name="connsiteY2" fmla="*/ 323937 h 1822398"/>
              <a:gd name="connsiteX3" fmla="*/ 1394233 w 8320134"/>
              <a:gd name="connsiteY3" fmla="*/ 25172 h 1822398"/>
              <a:gd name="connsiteX4" fmla="*/ 0 w 8320134"/>
              <a:gd name="connsiteY4" fmla="*/ 812824 h 1822398"/>
              <a:gd name="connsiteX5" fmla="*/ 0 w 8320134"/>
              <a:gd name="connsiteY5" fmla="*/ 812824 h 1822398"/>
              <a:gd name="connsiteX6" fmla="*/ 0 w 8320134"/>
              <a:gd name="connsiteY6" fmla="*/ 812824 h 1822398"/>
              <a:gd name="connsiteX0" fmla="*/ 8320134 w 8320134"/>
              <a:gd name="connsiteY0" fmla="*/ 1781545 h 1781545"/>
              <a:gd name="connsiteX1" fmla="*/ 6898741 w 8320134"/>
              <a:gd name="connsiteY1" fmla="*/ 1582368 h 1781545"/>
              <a:gd name="connsiteX2" fmla="*/ 4581053 w 8320134"/>
              <a:gd name="connsiteY2" fmla="*/ 323937 h 1781545"/>
              <a:gd name="connsiteX3" fmla="*/ 1394233 w 8320134"/>
              <a:gd name="connsiteY3" fmla="*/ 25172 h 1781545"/>
              <a:gd name="connsiteX4" fmla="*/ 0 w 8320134"/>
              <a:gd name="connsiteY4" fmla="*/ 812824 h 1781545"/>
              <a:gd name="connsiteX5" fmla="*/ 0 w 8320134"/>
              <a:gd name="connsiteY5" fmla="*/ 812824 h 1781545"/>
              <a:gd name="connsiteX6" fmla="*/ 0 w 8320134"/>
              <a:gd name="connsiteY6" fmla="*/ 812824 h 178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0134" h="1781545">
                <a:moveTo>
                  <a:pt x="8320134" y="1781545"/>
                </a:moveTo>
                <a:cubicBezTo>
                  <a:pt x="7945924" y="1722696"/>
                  <a:pt x="7521921" y="1825303"/>
                  <a:pt x="6898741" y="1582368"/>
                </a:cubicBezTo>
                <a:cubicBezTo>
                  <a:pt x="6275561" y="1339433"/>
                  <a:pt x="5498471" y="583470"/>
                  <a:pt x="4581053" y="323937"/>
                </a:cubicBezTo>
                <a:cubicBezTo>
                  <a:pt x="3663635" y="64404"/>
                  <a:pt x="2157742" y="-56309"/>
                  <a:pt x="1394233" y="25172"/>
                </a:cubicBezTo>
                <a:cubicBezTo>
                  <a:pt x="630724" y="106653"/>
                  <a:pt x="0" y="812824"/>
                  <a:pt x="0" y="812824"/>
                </a:cubicBezTo>
                <a:lnTo>
                  <a:pt x="0" y="812824"/>
                </a:lnTo>
                <a:lnTo>
                  <a:pt x="0" y="812824"/>
                </a:lnTo>
              </a:path>
            </a:pathLst>
          </a:custGeom>
          <a:noFill/>
          <a:ln w="28575">
            <a:solidFill>
              <a:srgbClr val="843C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D570C-38A9-DEFE-372D-ED91822A2625}"/>
              </a:ext>
            </a:extLst>
          </p:cNvPr>
          <p:cNvSpPr txBox="1"/>
          <p:nvPr/>
        </p:nvSpPr>
        <p:spPr>
          <a:xfrm rot="16200000">
            <a:off x="1097534" y="3378818"/>
            <a:ext cx="23084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Concentration (mol/L)</a:t>
            </a:r>
          </a:p>
        </p:txBody>
      </p:sp>
    </p:spTree>
    <p:extLst>
      <p:ext uri="{BB962C8B-B14F-4D97-AF65-F5344CB8AC3E}">
        <p14:creationId xmlns:p14="http://schemas.microsoft.com/office/powerpoint/2010/main" val="758132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0FFAA9-D110-DE2A-EFA9-4CDD80ACA0BE}"/>
              </a:ext>
            </a:extLst>
          </p:cNvPr>
          <p:cNvGrpSpPr/>
          <p:nvPr/>
        </p:nvGrpSpPr>
        <p:grpSpPr>
          <a:xfrm>
            <a:off x="1818640" y="1690880"/>
            <a:ext cx="7680960" cy="4177546"/>
            <a:chOff x="1158240" y="2275840"/>
            <a:chExt cx="7680960" cy="417754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C570E30-124E-3106-F966-840C41F06A42}"/>
                </a:ext>
              </a:extLst>
            </p:cNvPr>
            <p:cNvCxnSpPr>
              <a:cxnSpLocks/>
            </p:cNvCxnSpPr>
            <p:nvPr/>
          </p:nvCxnSpPr>
          <p:spPr>
            <a:xfrm>
              <a:off x="1564640" y="2275840"/>
              <a:ext cx="0" cy="39928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B230335-48C3-ABE2-9717-1D76DF2ED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5909066"/>
              <a:ext cx="76809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E84244-8D10-C733-47FA-0520FCA4DA18}"/>
                </a:ext>
              </a:extLst>
            </p:cNvPr>
            <p:cNvSpPr txBox="1"/>
            <p:nvPr/>
          </p:nvSpPr>
          <p:spPr>
            <a:xfrm>
              <a:off x="3844511" y="6084054"/>
              <a:ext cx="2308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Distance from Stream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B9B9D9-BD64-FB33-0C8C-1FCB72206D52}"/>
                </a:ext>
              </a:extLst>
            </p:cNvPr>
            <p:cNvCxnSpPr/>
            <p:nvPr/>
          </p:nvCxnSpPr>
          <p:spPr>
            <a:xfrm>
              <a:off x="533400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3A19E4-AFE5-D0B5-06B1-750E1C8E7778}"/>
                </a:ext>
              </a:extLst>
            </p:cNvPr>
            <p:cNvCxnSpPr/>
            <p:nvPr/>
          </p:nvCxnSpPr>
          <p:spPr>
            <a:xfrm>
              <a:off x="760984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54CF0A-5061-15FD-A4AE-47B80E72D0E4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60" y="2364806"/>
              <a:ext cx="0" cy="3554420"/>
            </a:xfrm>
            <a:prstGeom prst="line">
              <a:avLst/>
            </a:prstGeom>
            <a:ln w="38100">
              <a:solidFill>
                <a:srgbClr val="0020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DE21CF-5911-E004-2B17-2D7A7E89C8B4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6599633" y="3375013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Upland (Always dry)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7331A7-5D5F-9097-2E6D-50E33E24C72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323793" y="3555570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Ecotone (Intermittently wet)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5346CA-146D-B9BE-A8DC-3D275C1D320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082753" y="3663798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Stream bank (Always wet)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75BB6E-1082-4E15-B67F-C5C5C8410351}"/>
              </a:ext>
            </a:extLst>
          </p:cNvPr>
          <p:cNvSpPr txBox="1"/>
          <p:nvPr/>
        </p:nvSpPr>
        <p:spPr>
          <a:xfrm rot="16200000">
            <a:off x="886164" y="3244334"/>
            <a:ext cx="230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Redox Potential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43A01D2-78DB-842E-08EE-C1E22235476E}"/>
              </a:ext>
            </a:extLst>
          </p:cNvPr>
          <p:cNvSpPr/>
          <p:nvPr/>
        </p:nvSpPr>
        <p:spPr>
          <a:xfrm>
            <a:off x="2199993" y="2457713"/>
            <a:ext cx="7378215" cy="2721247"/>
          </a:xfrm>
          <a:custGeom>
            <a:avLst/>
            <a:gdLst>
              <a:gd name="connsiteX0" fmla="*/ 7992767 w 7992767"/>
              <a:gd name="connsiteY0" fmla="*/ 163014 h 2648773"/>
              <a:gd name="connsiteX1" fmla="*/ 6734335 w 7992767"/>
              <a:gd name="connsiteY1" fmla="*/ 181121 h 2648773"/>
              <a:gd name="connsiteX2" fmla="*/ 4416648 w 7992767"/>
              <a:gd name="connsiteY2" fmla="*/ 2000868 h 2648773"/>
              <a:gd name="connsiteX3" fmla="*/ 1148347 w 7992767"/>
              <a:gd name="connsiteY3" fmla="*/ 2643664 h 2648773"/>
              <a:gd name="connsiteX4" fmla="*/ 98145 w 7992767"/>
              <a:gd name="connsiteY4" fmla="*/ 1720210 h 2648773"/>
              <a:gd name="connsiteX5" fmla="*/ 107199 w 7992767"/>
              <a:gd name="connsiteY5" fmla="*/ 1738317 h 2648773"/>
              <a:gd name="connsiteX0" fmla="*/ 7894622 w 7894622"/>
              <a:gd name="connsiteY0" fmla="*/ 163014 h 2648773"/>
              <a:gd name="connsiteX1" fmla="*/ 6636190 w 7894622"/>
              <a:gd name="connsiteY1" fmla="*/ 181121 h 2648773"/>
              <a:gd name="connsiteX2" fmla="*/ 4318503 w 7894622"/>
              <a:gd name="connsiteY2" fmla="*/ 2000868 h 2648773"/>
              <a:gd name="connsiteX3" fmla="*/ 1050202 w 7894622"/>
              <a:gd name="connsiteY3" fmla="*/ 2643664 h 2648773"/>
              <a:gd name="connsiteX4" fmla="*/ 0 w 7894622"/>
              <a:gd name="connsiteY4" fmla="*/ 1720210 h 2648773"/>
              <a:gd name="connsiteX0" fmla="*/ 7894622 w 7894622"/>
              <a:gd name="connsiteY0" fmla="*/ 163014 h 2621986"/>
              <a:gd name="connsiteX1" fmla="*/ 6636190 w 7894622"/>
              <a:gd name="connsiteY1" fmla="*/ 181121 h 2621986"/>
              <a:gd name="connsiteX2" fmla="*/ 4318503 w 7894622"/>
              <a:gd name="connsiteY2" fmla="*/ 2000868 h 2621986"/>
              <a:gd name="connsiteX3" fmla="*/ 1176950 w 7894622"/>
              <a:gd name="connsiteY3" fmla="*/ 2616503 h 2621986"/>
              <a:gd name="connsiteX4" fmla="*/ 0 w 7894622"/>
              <a:gd name="connsiteY4" fmla="*/ 1720210 h 2621986"/>
              <a:gd name="connsiteX0" fmla="*/ 7351414 w 7351414"/>
              <a:gd name="connsiteY0" fmla="*/ 163014 h 2616883"/>
              <a:gd name="connsiteX1" fmla="*/ 6092982 w 7351414"/>
              <a:gd name="connsiteY1" fmla="*/ 181121 h 2616883"/>
              <a:gd name="connsiteX2" fmla="*/ 3775295 w 7351414"/>
              <a:gd name="connsiteY2" fmla="*/ 2000868 h 2616883"/>
              <a:gd name="connsiteX3" fmla="*/ 633742 w 7351414"/>
              <a:gd name="connsiteY3" fmla="*/ 2616503 h 2616883"/>
              <a:gd name="connsiteX4" fmla="*/ 0 w 7351414"/>
              <a:gd name="connsiteY4" fmla="*/ 2100455 h 2616883"/>
              <a:gd name="connsiteX0" fmla="*/ 7351414 w 7351414"/>
              <a:gd name="connsiteY0" fmla="*/ 64092 h 2807672"/>
              <a:gd name="connsiteX1" fmla="*/ 6092982 w 7351414"/>
              <a:gd name="connsiteY1" fmla="*/ 371910 h 2807672"/>
              <a:gd name="connsiteX2" fmla="*/ 3775295 w 7351414"/>
              <a:gd name="connsiteY2" fmla="*/ 2191657 h 2807672"/>
              <a:gd name="connsiteX3" fmla="*/ 633742 w 7351414"/>
              <a:gd name="connsiteY3" fmla="*/ 2807292 h 2807672"/>
              <a:gd name="connsiteX4" fmla="*/ 0 w 7351414"/>
              <a:gd name="connsiteY4" fmla="*/ 2291244 h 2807672"/>
              <a:gd name="connsiteX0" fmla="*/ 7351414 w 7351414"/>
              <a:gd name="connsiteY0" fmla="*/ 115784 h 2859364"/>
              <a:gd name="connsiteX1" fmla="*/ 6129196 w 7351414"/>
              <a:gd name="connsiteY1" fmla="*/ 260640 h 2859364"/>
              <a:gd name="connsiteX2" fmla="*/ 3775295 w 7351414"/>
              <a:gd name="connsiteY2" fmla="*/ 2243349 h 2859364"/>
              <a:gd name="connsiteX3" fmla="*/ 633742 w 7351414"/>
              <a:gd name="connsiteY3" fmla="*/ 2858984 h 2859364"/>
              <a:gd name="connsiteX4" fmla="*/ 0 w 7351414"/>
              <a:gd name="connsiteY4" fmla="*/ 2342936 h 2859364"/>
              <a:gd name="connsiteX0" fmla="*/ 7351414 w 7351414"/>
              <a:gd name="connsiteY0" fmla="*/ 65217 h 2808797"/>
              <a:gd name="connsiteX1" fmla="*/ 6129196 w 7351414"/>
              <a:gd name="connsiteY1" fmla="*/ 210073 h 2808797"/>
              <a:gd name="connsiteX2" fmla="*/ 3775295 w 7351414"/>
              <a:gd name="connsiteY2" fmla="*/ 2192782 h 2808797"/>
              <a:gd name="connsiteX3" fmla="*/ 633742 w 7351414"/>
              <a:gd name="connsiteY3" fmla="*/ 2808417 h 2808797"/>
              <a:gd name="connsiteX4" fmla="*/ 0 w 7351414"/>
              <a:gd name="connsiteY4" fmla="*/ 2292369 h 2808797"/>
              <a:gd name="connsiteX0" fmla="*/ 7387628 w 7387628"/>
              <a:gd name="connsiteY0" fmla="*/ 174397 h 2791229"/>
              <a:gd name="connsiteX1" fmla="*/ 6129196 w 7387628"/>
              <a:gd name="connsiteY1" fmla="*/ 192505 h 2791229"/>
              <a:gd name="connsiteX2" fmla="*/ 3775295 w 7387628"/>
              <a:gd name="connsiteY2" fmla="*/ 2175214 h 2791229"/>
              <a:gd name="connsiteX3" fmla="*/ 633742 w 7387628"/>
              <a:gd name="connsiteY3" fmla="*/ 2790849 h 2791229"/>
              <a:gd name="connsiteX4" fmla="*/ 0 w 7387628"/>
              <a:gd name="connsiteY4" fmla="*/ 2274801 h 2791229"/>
              <a:gd name="connsiteX0" fmla="*/ 7387628 w 7387628"/>
              <a:gd name="connsiteY0" fmla="*/ 130611 h 2747443"/>
              <a:gd name="connsiteX1" fmla="*/ 6129196 w 7387628"/>
              <a:gd name="connsiteY1" fmla="*/ 148719 h 2747443"/>
              <a:gd name="connsiteX2" fmla="*/ 3775295 w 7387628"/>
              <a:gd name="connsiteY2" fmla="*/ 2131428 h 2747443"/>
              <a:gd name="connsiteX3" fmla="*/ 633742 w 7387628"/>
              <a:gd name="connsiteY3" fmla="*/ 2747063 h 2747443"/>
              <a:gd name="connsiteX4" fmla="*/ 0 w 7387628"/>
              <a:gd name="connsiteY4" fmla="*/ 2231015 h 2747443"/>
              <a:gd name="connsiteX0" fmla="*/ 7360467 w 7360467"/>
              <a:gd name="connsiteY0" fmla="*/ 74799 h 2782165"/>
              <a:gd name="connsiteX1" fmla="*/ 6129196 w 7360467"/>
              <a:gd name="connsiteY1" fmla="*/ 183441 h 2782165"/>
              <a:gd name="connsiteX2" fmla="*/ 3775295 w 7360467"/>
              <a:gd name="connsiteY2" fmla="*/ 2166150 h 2782165"/>
              <a:gd name="connsiteX3" fmla="*/ 633742 w 7360467"/>
              <a:gd name="connsiteY3" fmla="*/ 2781785 h 2782165"/>
              <a:gd name="connsiteX4" fmla="*/ 0 w 7360467"/>
              <a:gd name="connsiteY4" fmla="*/ 2265737 h 2782165"/>
              <a:gd name="connsiteX0" fmla="*/ 7360467 w 7368767"/>
              <a:gd name="connsiteY0" fmla="*/ 80262 h 2787628"/>
              <a:gd name="connsiteX1" fmla="*/ 6129196 w 7368767"/>
              <a:gd name="connsiteY1" fmla="*/ 188904 h 2787628"/>
              <a:gd name="connsiteX2" fmla="*/ 3775295 w 7368767"/>
              <a:gd name="connsiteY2" fmla="*/ 2171613 h 2787628"/>
              <a:gd name="connsiteX3" fmla="*/ 633742 w 7368767"/>
              <a:gd name="connsiteY3" fmla="*/ 2787248 h 2787628"/>
              <a:gd name="connsiteX4" fmla="*/ 0 w 7368767"/>
              <a:gd name="connsiteY4" fmla="*/ 2271200 h 2787628"/>
              <a:gd name="connsiteX0" fmla="*/ 7369520 w 7377744"/>
              <a:gd name="connsiteY0" fmla="*/ 65889 h 2800415"/>
              <a:gd name="connsiteX1" fmla="*/ 6129196 w 7377744"/>
              <a:gd name="connsiteY1" fmla="*/ 201691 h 2800415"/>
              <a:gd name="connsiteX2" fmla="*/ 3775295 w 7377744"/>
              <a:gd name="connsiteY2" fmla="*/ 2184400 h 2800415"/>
              <a:gd name="connsiteX3" fmla="*/ 633742 w 7377744"/>
              <a:gd name="connsiteY3" fmla="*/ 2800035 h 2800415"/>
              <a:gd name="connsiteX4" fmla="*/ 0 w 7377744"/>
              <a:gd name="connsiteY4" fmla="*/ 2283987 h 2800415"/>
              <a:gd name="connsiteX0" fmla="*/ 7369520 w 7377928"/>
              <a:gd name="connsiteY0" fmla="*/ 76624 h 2811150"/>
              <a:gd name="connsiteX1" fmla="*/ 6147303 w 7377928"/>
              <a:gd name="connsiteY1" fmla="*/ 194319 h 2811150"/>
              <a:gd name="connsiteX2" fmla="*/ 3775295 w 7377928"/>
              <a:gd name="connsiteY2" fmla="*/ 2195135 h 2811150"/>
              <a:gd name="connsiteX3" fmla="*/ 633742 w 7377928"/>
              <a:gd name="connsiteY3" fmla="*/ 2810770 h 2811150"/>
              <a:gd name="connsiteX4" fmla="*/ 0 w 7377928"/>
              <a:gd name="connsiteY4" fmla="*/ 2294722 h 2811150"/>
              <a:gd name="connsiteX0" fmla="*/ 7369520 w 7378215"/>
              <a:gd name="connsiteY0" fmla="*/ 19285 h 2753811"/>
              <a:gd name="connsiteX1" fmla="*/ 6147303 w 7378215"/>
              <a:gd name="connsiteY1" fmla="*/ 136980 h 2753811"/>
              <a:gd name="connsiteX2" fmla="*/ 3775295 w 7378215"/>
              <a:gd name="connsiteY2" fmla="*/ 2137796 h 2753811"/>
              <a:gd name="connsiteX3" fmla="*/ 633742 w 7378215"/>
              <a:gd name="connsiteY3" fmla="*/ 2753431 h 2753811"/>
              <a:gd name="connsiteX4" fmla="*/ 0 w 7378215"/>
              <a:gd name="connsiteY4" fmla="*/ 2237383 h 2753811"/>
              <a:gd name="connsiteX0" fmla="*/ 7369520 w 7377928"/>
              <a:gd name="connsiteY0" fmla="*/ 118798 h 2780897"/>
              <a:gd name="connsiteX1" fmla="*/ 6147303 w 7377928"/>
              <a:gd name="connsiteY1" fmla="*/ 164066 h 2780897"/>
              <a:gd name="connsiteX2" fmla="*/ 3775295 w 7377928"/>
              <a:gd name="connsiteY2" fmla="*/ 2164882 h 2780897"/>
              <a:gd name="connsiteX3" fmla="*/ 633742 w 7377928"/>
              <a:gd name="connsiteY3" fmla="*/ 2780517 h 2780897"/>
              <a:gd name="connsiteX4" fmla="*/ 0 w 7377928"/>
              <a:gd name="connsiteY4" fmla="*/ 2264469 h 2780897"/>
              <a:gd name="connsiteX0" fmla="*/ 7369520 w 7378215"/>
              <a:gd name="connsiteY0" fmla="*/ 59148 h 2721247"/>
              <a:gd name="connsiteX1" fmla="*/ 6147303 w 7378215"/>
              <a:gd name="connsiteY1" fmla="*/ 104416 h 2721247"/>
              <a:gd name="connsiteX2" fmla="*/ 3775295 w 7378215"/>
              <a:gd name="connsiteY2" fmla="*/ 2105232 h 2721247"/>
              <a:gd name="connsiteX3" fmla="*/ 633742 w 7378215"/>
              <a:gd name="connsiteY3" fmla="*/ 2720867 h 2721247"/>
              <a:gd name="connsiteX4" fmla="*/ 0 w 7378215"/>
              <a:gd name="connsiteY4" fmla="*/ 2204819 h 272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8215" h="2721247">
                <a:moveTo>
                  <a:pt x="7369520" y="59148"/>
                </a:moveTo>
                <a:cubicBezTo>
                  <a:pt x="7463827" y="59903"/>
                  <a:pt x="6773501" y="-100796"/>
                  <a:pt x="6147303" y="104416"/>
                </a:cubicBezTo>
                <a:cubicBezTo>
                  <a:pt x="5521105" y="309628"/>
                  <a:pt x="4694222" y="1669157"/>
                  <a:pt x="3775295" y="2105232"/>
                </a:cubicBezTo>
                <a:cubicBezTo>
                  <a:pt x="2856368" y="2541307"/>
                  <a:pt x="1262958" y="2704269"/>
                  <a:pt x="633742" y="2720867"/>
                </a:cubicBezTo>
                <a:cubicBezTo>
                  <a:pt x="4526" y="2737465"/>
                  <a:pt x="0" y="2204819"/>
                  <a:pt x="0" y="2204819"/>
                </a:cubicBezTo>
              </a:path>
            </a:pathLst>
          </a:custGeom>
          <a:noFill/>
          <a:ln w="38100"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0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81473A-4A56-D786-17B4-1C3B44BB4E14}"/>
              </a:ext>
            </a:extLst>
          </p:cNvPr>
          <p:cNvSpPr/>
          <p:nvPr/>
        </p:nvSpPr>
        <p:spPr>
          <a:xfrm>
            <a:off x="2306320" y="2336800"/>
            <a:ext cx="7051040" cy="2131364"/>
          </a:xfrm>
          <a:custGeom>
            <a:avLst/>
            <a:gdLst>
              <a:gd name="connsiteX0" fmla="*/ 7904480 w 7904480"/>
              <a:gd name="connsiteY0" fmla="*/ 0 h 2567641"/>
              <a:gd name="connsiteX1" fmla="*/ 6035040 w 7904480"/>
              <a:gd name="connsiteY1" fmla="*/ 1635760 h 2567641"/>
              <a:gd name="connsiteX2" fmla="*/ 3403600 w 7904480"/>
              <a:gd name="connsiteY2" fmla="*/ 2407920 h 2567641"/>
              <a:gd name="connsiteX3" fmla="*/ 629920 w 7904480"/>
              <a:gd name="connsiteY3" fmla="*/ 2550160 h 2567641"/>
              <a:gd name="connsiteX4" fmla="*/ 0 w 7904480"/>
              <a:gd name="connsiteY4" fmla="*/ 2560320 h 256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4480" h="2567641">
                <a:moveTo>
                  <a:pt x="7904480" y="0"/>
                </a:moveTo>
                <a:cubicBezTo>
                  <a:pt x="7344833" y="617220"/>
                  <a:pt x="6785187" y="1234440"/>
                  <a:pt x="6035040" y="1635760"/>
                </a:cubicBezTo>
                <a:cubicBezTo>
                  <a:pt x="5284893" y="2037080"/>
                  <a:pt x="4304453" y="2255520"/>
                  <a:pt x="3403600" y="2407920"/>
                </a:cubicBezTo>
                <a:cubicBezTo>
                  <a:pt x="2502747" y="2560320"/>
                  <a:pt x="1197187" y="2524760"/>
                  <a:pt x="629920" y="2550160"/>
                </a:cubicBezTo>
                <a:cubicBezTo>
                  <a:pt x="62653" y="2575560"/>
                  <a:pt x="31326" y="2567940"/>
                  <a:pt x="0" y="2560320"/>
                </a:cubicBezTo>
              </a:path>
            </a:pathLst>
          </a:cu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532BF3-42DD-0B77-92D2-07C2354CF424}"/>
              </a:ext>
            </a:extLst>
          </p:cNvPr>
          <p:cNvGrpSpPr/>
          <p:nvPr/>
        </p:nvGrpSpPr>
        <p:grpSpPr>
          <a:xfrm>
            <a:off x="1899920" y="1548640"/>
            <a:ext cx="7680960" cy="4177546"/>
            <a:chOff x="1158240" y="2275840"/>
            <a:chExt cx="7680960" cy="417754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DEFCA3B-072E-3AB6-A9DA-7326AEF532B6}"/>
                </a:ext>
              </a:extLst>
            </p:cNvPr>
            <p:cNvCxnSpPr>
              <a:cxnSpLocks/>
            </p:cNvCxnSpPr>
            <p:nvPr/>
          </p:nvCxnSpPr>
          <p:spPr>
            <a:xfrm>
              <a:off x="1564640" y="2275840"/>
              <a:ext cx="0" cy="39928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FFCC4C-95FC-5B82-E434-C80CD225F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5909066"/>
              <a:ext cx="76809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232478-3F94-2116-1D4A-19959E4A3437}"/>
                </a:ext>
              </a:extLst>
            </p:cNvPr>
            <p:cNvSpPr txBox="1"/>
            <p:nvPr/>
          </p:nvSpPr>
          <p:spPr>
            <a:xfrm>
              <a:off x="3844511" y="6084054"/>
              <a:ext cx="2308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Distance from Stream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87A1E9C-022F-E053-1294-25E0A9EAF90B}"/>
                </a:ext>
              </a:extLst>
            </p:cNvPr>
            <p:cNvCxnSpPr/>
            <p:nvPr/>
          </p:nvCxnSpPr>
          <p:spPr>
            <a:xfrm>
              <a:off x="533400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959D00-0137-4561-AEBC-6CF97E59B2A3}"/>
                </a:ext>
              </a:extLst>
            </p:cNvPr>
            <p:cNvCxnSpPr/>
            <p:nvPr/>
          </p:nvCxnSpPr>
          <p:spPr>
            <a:xfrm>
              <a:off x="760984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381125-BE8C-1D50-3D78-11D826ACE4BA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60" y="2364806"/>
              <a:ext cx="0" cy="3554420"/>
            </a:xfrm>
            <a:prstGeom prst="line">
              <a:avLst/>
            </a:prstGeom>
            <a:ln w="38100">
              <a:solidFill>
                <a:srgbClr val="0020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32FA20-356E-79F8-7CA9-6B5C6B9EFDA7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6599633" y="3375013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Upland (Always dry)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74F076-24CC-EB55-692E-7132DE42768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323793" y="3555570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Ecotone (Intermittently wet)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79F395-F0AD-7890-7BFE-A033AB1A83F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082753" y="3663798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Stream bank (Always wet)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F3F77B-1D11-411C-55DA-FAEF34829487}"/>
              </a:ext>
            </a:extLst>
          </p:cNvPr>
          <p:cNvSpPr txBox="1">
            <a:spLocks/>
          </p:cNvSpPr>
          <p:nvPr/>
        </p:nvSpPr>
        <p:spPr>
          <a:xfrm rot="5400000">
            <a:off x="1247436" y="2389104"/>
            <a:ext cx="2297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Stream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D4217-D54B-484B-0A13-CF3106E4401F}"/>
              </a:ext>
            </a:extLst>
          </p:cNvPr>
          <p:cNvSpPr txBox="1"/>
          <p:nvPr/>
        </p:nvSpPr>
        <p:spPr>
          <a:xfrm rot="16200000">
            <a:off x="983913" y="2946690"/>
            <a:ext cx="230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Table Depth</a:t>
            </a:r>
          </a:p>
        </p:txBody>
      </p:sp>
    </p:spTree>
    <p:extLst>
      <p:ext uri="{BB962C8B-B14F-4D97-AF65-F5344CB8AC3E}">
        <p14:creationId xmlns:p14="http://schemas.microsoft.com/office/powerpoint/2010/main" val="368191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C2000B-FDE5-9E2F-C659-D7D313CEFA26}"/>
              </a:ext>
            </a:extLst>
          </p:cNvPr>
          <p:cNvSpPr/>
          <p:nvPr/>
        </p:nvSpPr>
        <p:spPr>
          <a:xfrm>
            <a:off x="1872532" y="2851237"/>
            <a:ext cx="8165990" cy="3067732"/>
          </a:xfrm>
          <a:custGeom>
            <a:avLst/>
            <a:gdLst>
              <a:gd name="connsiteX0" fmla="*/ 8165990 w 8165990"/>
              <a:gd name="connsiteY0" fmla="*/ 305431 h 3067732"/>
              <a:gd name="connsiteX1" fmla="*/ 6671145 w 8165990"/>
              <a:gd name="connsiteY1" fmla="*/ 253747 h 3067732"/>
              <a:gd name="connsiteX2" fmla="*/ 1482918 w 8165990"/>
              <a:gd name="connsiteY2" fmla="*/ 3060558 h 3067732"/>
              <a:gd name="connsiteX3" fmla="*/ 0 w 8165990"/>
              <a:gd name="connsiteY3" fmla="*/ 1120440 h 3067732"/>
              <a:gd name="connsiteX4" fmla="*/ 0 w 8165990"/>
              <a:gd name="connsiteY4" fmla="*/ 1120440 h 306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5990" h="3067732">
                <a:moveTo>
                  <a:pt x="8165990" y="305431"/>
                </a:moveTo>
                <a:cubicBezTo>
                  <a:pt x="7975490" y="49995"/>
                  <a:pt x="7784990" y="-205441"/>
                  <a:pt x="6671145" y="253747"/>
                </a:cubicBezTo>
                <a:cubicBezTo>
                  <a:pt x="5557300" y="712935"/>
                  <a:pt x="2594775" y="2916109"/>
                  <a:pt x="1482918" y="3060558"/>
                </a:cubicBezTo>
                <a:cubicBezTo>
                  <a:pt x="371060" y="3205007"/>
                  <a:pt x="0" y="1120440"/>
                  <a:pt x="0" y="1120440"/>
                </a:cubicBezTo>
                <a:lnTo>
                  <a:pt x="0" y="112044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F90D6C5-9680-0E59-08B7-940A157A84AC}"/>
              </a:ext>
            </a:extLst>
          </p:cNvPr>
          <p:cNvSpPr/>
          <p:nvPr/>
        </p:nvSpPr>
        <p:spPr>
          <a:xfrm>
            <a:off x="783203" y="2837026"/>
            <a:ext cx="9533614" cy="3066817"/>
          </a:xfrm>
          <a:custGeom>
            <a:avLst/>
            <a:gdLst>
              <a:gd name="connsiteX0" fmla="*/ 9633005 w 9633005"/>
              <a:gd name="connsiteY0" fmla="*/ 2625520 h 3066817"/>
              <a:gd name="connsiteX1" fmla="*/ 7895645 w 9633005"/>
              <a:gd name="connsiteY1" fmla="*/ 2645398 h 3066817"/>
              <a:gd name="connsiteX2" fmla="*/ 2421172 w 9633005"/>
              <a:gd name="connsiteY2" fmla="*/ 1590 h 3066817"/>
              <a:gd name="connsiteX3" fmla="*/ 0 w 9633005"/>
              <a:gd name="connsiteY3" fmla="*/ 3066817 h 3066817"/>
              <a:gd name="connsiteX4" fmla="*/ 0 w 9633005"/>
              <a:gd name="connsiteY4" fmla="*/ 3066817 h 306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3005" h="3066817">
                <a:moveTo>
                  <a:pt x="9633005" y="2625520"/>
                </a:moveTo>
                <a:cubicBezTo>
                  <a:pt x="9365311" y="2854120"/>
                  <a:pt x="9097617" y="3082720"/>
                  <a:pt x="7895645" y="2645398"/>
                </a:cubicBezTo>
                <a:cubicBezTo>
                  <a:pt x="6693673" y="2208076"/>
                  <a:pt x="3737113" y="-68647"/>
                  <a:pt x="2421172" y="1590"/>
                </a:cubicBezTo>
                <a:cubicBezTo>
                  <a:pt x="1105231" y="71826"/>
                  <a:pt x="0" y="3066817"/>
                  <a:pt x="0" y="3066817"/>
                </a:cubicBezTo>
                <a:lnTo>
                  <a:pt x="0" y="3066817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0EEB5-D148-AA40-8896-49797EEB4914}"/>
              </a:ext>
            </a:extLst>
          </p:cNvPr>
          <p:cNvGrpSpPr/>
          <p:nvPr/>
        </p:nvGrpSpPr>
        <p:grpSpPr>
          <a:xfrm>
            <a:off x="2125425" y="2432560"/>
            <a:ext cx="7680960" cy="4177546"/>
            <a:chOff x="1158240" y="2275840"/>
            <a:chExt cx="7680960" cy="417754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9EEB2DD-A61F-C2CD-3E66-7A02A2614E1B}"/>
                </a:ext>
              </a:extLst>
            </p:cNvPr>
            <p:cNvCxnSpPr>
              <a:cxnSpLocks/>
            </p:cNvCxnSpPr>
            <p:nvPr/>
          </p:nvCxnSpPr>
          <p:spPr>
            <a:xfrm>
              <a:off x="1564640" y="2275840"/>
              <a:ext cx="0" cy="39928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C9EE2E2-F682-28A3-6EFE-D9E8CE697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5909066"/>
              <a:ext cx="76809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B32723-A28B-D733-5BDA-6F2BF3473A34}"/>
                </a:ext>
              </a:extLst>
            </p:cNvPr>
            <p:cNvSpPr txBox="1"/>
            <p:nvPr/>
          </p:nvSpPr>
          <p:spPr>
            <a:xfrm>
              <a:off x="3844511" y="6084054"/>
              <a:ext cx="2308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Distance from Stream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AFB4B1-7672-C639-6D71-65FE9B7021C1}"/>
                </a:ext>
              </a:extLst>
            </p:cNvPr>
            <p:cNvCxnSpPr/>
            <p:nvPr/>
          </p:nvCxnSpPr>
          <p:spPr>
            <a:xfrm>
              <a:off x="533400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143C5A-219A-520B-E129-5F25E8545FA6}"/>
                </a:ext>
              </a:extLst>
            </p:cNvPr>
            <p:cNvCxnSpPr/>
            <p:nvPr/>
          </p:nvCxnSpPr>
          <p:spPr>
            <a:xfrm>
              <a:off x="7609840" y="2290838"/>
              <a:ext cx="0" cy="362838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55573C-B860-493E-F6AD-E0E8A11A190A}"/>
                </a:ext>
              </a:extLst>
            </p:cNvPr>
            <p:cNvCxnSpPr>
              <a:cxnSpLocks/>
            </p:cNvCxnSpPr>
            <p:nvPr/>
          </p:nvCxnSpPr>
          <p:spPr>
            <a:xfrm>
              <a:off x="2092960" y="2364806"/>
              <a:ext cx="0" cy="3554420"/>
            </a:xfrm>
            <a:prstGeom prst="line">
              <a:avLst/>
            </a:prstGeom>
            <a:ln w="38100">
              <a:solidFill>
                <a:srgbClr val="0020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95CD99-E4B7-C8D2-724C-6DDC947F267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6599633" y="3375013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Upland (Always dry)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6B45BC-1421-956B-52D7-65B13AA3C7A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323793" y="3555570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Ecotone (Intermittently wet)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587D20-667C-6A38-0FF2-EB1B1A0D055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082753" y="3663798"/>
              <a:ext cx="2297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Stream bank (Always wet)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1D9E84-036C-7F49-7E84-379D49AF6BFB}"/>
              </a:ext>
            </a:extLst>
          </p:cNvPr>
          <p:cNvSpPr txBox="1"/>
          <p:nvPr/>
        </p:nvSpPr>
        <p:spPr>
          <a:xfrm rot="16200000">
            <a:off x="1071924" y="4181553"/>
            <a:ext cx="25425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Rate (???)</a:t>
            </a:r>
          </a:p>
        </p:txBody>
      </p:sp>
    </p:spTree>
    <p:extLst>
      <p:ext uri="{BB962C8B-B14F-4D97-AF65-F5344CB8AC3E}">
        <p14:creationId xmlns:p14="http://schemas.microsoft.com/office/powerpoint/2010/main" val="3454375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6731A7-805B-6D61-56CE-F9D9A3AE70BC}"/>
              </a:ext>
            </a:extLst>
          </p:cNvPr>
          <p:cNvGrpSpPr/>
          <p:nvPr/>
        </p:nvGrpSpPr>
        <p:grpSpPr>
          <a:xfrm>
            <a:off x="2510500" y="1307805"/>
            <a:ext cx="6332981" cy="4710224"/>
            <a:chOff x="851821" y="1988288"/>
            <a:chExt cx="6332981" cy="471022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D0E714-AC00-84D5-804A-48DF72165107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1988288"/>
              <a:ext cx="0" cy="47102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146ACE-86E3-62E0-BE6F-D40A1051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821" y="6149163"/>
              <a:ext cx="58041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9C5A72-BB46-E5D5-A31A-32F0DDDD3439}"/>
                </a:ext>
              </a:extLst>
            </p:cNvPr>
            <p:cNvSpPr txBox="1"/>
            <p:nvPr/>
          </p:nvSpPr>
          <p:spPr>
            <a:xfrm>
              <a:off x="2546498" y="6292336"/>
              <a:ext cx="3094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Periods of connectivity (days)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D8DB734-0579-D2D3-4797-D5480C96022A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3955312"/>
              <a:ext cx="5284381" cy="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F9017B2-4B5D-C7F1-0F02-AE0F3371AA73}"/>
                </a:ext>
              </a:extLst>
            </p:cNvPr>
            <p:cNvCxnSpPr/>
            <p:nvPr/>
          </p:nvCxnSpPr>
          <p:spPr>
            <a:xfrm flipV="1">
              <a:off x="6815470" y="2169042"/>
              <a:ext cx="0" cy="1584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919599-03CD-FEE8-2F57-B485926D510F}"/>
                </a:ext>
              </a:extLst>
            </p:cNvPr>
            <p:cNvCxnSpPr>
              <a:cxnSpLocks/>
            </p:cNvCxnSpPr>
            <p:nvPr/>
          </p:nvCxnSpPr>
          <p:spPr>
            <a:xfrm>
              <a:off x="6815470" y="4122652"/>
              <a:ext cx="0" cy="1935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49888-8B5E-2556-1D93-EF016AE7A2D2}"/>
                </a:ext>
              </a:extLst>
            </p:cNvPr>
            <p:cNvSpPr txBox="1"/>
            <p:nvPr/>
          </p:nvSpPr>
          <p:spPr>
            <a:xfrm rot="16200000">
              <a:off x="6167525" y="2810901"/>
              <a:ext cx="92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Surplus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0FD18F-10B8-5347-72F4-4A928EFC74A8}"/>
                </a:ext>
              </a:extLst>
            </p:cNvPr>
            <p:cNvSpPr txBox="1"/>
            <p:nvPr/>
          </p:nvSpPr>
          <p:spPr>
            <a:xfrm rot="5400000">
              <a:off x="6536856" y="4951242"/>
              <a:ext cx="92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Deficit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F73D4C-CB99-13EF-F178-B8364C75F411}"/>
              </a:ext>
            </a:extLst>
          </p:cNvPr>
          <p:cNvSpPr txBox="1"/>
          <p:nvPr/>
        </p:nvSpPr>
        <p:spPr>
          <a:xfrm rot="16200000">
            <a:off x="193310" y="2593698"/>
            <a:ext cx="530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DOC (mg/L) – Wetland DOC (mg/L)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B36F55-FBF2-C75F-BA99-85D9284BD736}"/>
              </a:ext>
            </a:extLst>
          </p:cNvPr>
          <p:cNvSpPr/>
          <p:nvPr/>
        </p:nvSpPr>
        <p:spPr>
          <a:xfrm>
            <a:off x="3309234" y="1944688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4D7AA9-CBE1-4052-658E-34DDC52AC2D4}"/>
              </a:ext>
            </a:extLst>
          </p:cNvPr>
          <p:cNvSpPr/>
          <p:nvPr/>
        </p:nvSpPr>
        <p:spPr>
          <a:xfrm>
            <a:off x="3961306" y="1702948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F2C51-5760-2A67-BFFE-77DF540AB503}"/>
              </a:ext>
            </a:extLst>
          </p:cNvPr>
          <p:cNvSpPr/>
          <p:nvPr/>
        </p:nvSpPr>
        <p:spPr>
          <a:xfrm>
            <a:off x="5363638" y="1794336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DB5BD9-73B6-E800-19C3-3042F8E2E256}"/>
              </a:ext>
            </a:extLst>
          </p:cNvPr>
          <p:cNvSpPr/>
          <p:nvPr/>
        </p:nvSpPr>
        <p:spPr>
          <a:xfrm>
            <a:off x="4454819" y="2019116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28EC24-4AE9-8C20-E590-68F6C9A9F8EB}"/>
              </a:ext>
            </a:extLst>
          </p:cNvPr>
          <p:cNvSpPr/>
          <p:nvPr/>
        </p:nvSpPr>
        <p:spPr>
          <a:xfrm>
            <a:off x="6946724" y="1719908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B1F228-1CE7-9AE4-6C31-81EA2C224676}"/>
              </a:ext>
            </a:extLst>
          </p:cNvPr>
          <p:cNvSpPr/>
          <p:nvPr/>
        </p:nvSpPr>
        <p:spPr>
          <a:xfrm>
            <a:off x="6105060" y="1894091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F2EEA9-C70E-1DF1-7457-3139DE007BB3}"/>
              </a:ext>
            </a:extLst>
          </p:cNvPr>
          <p:cNvSpPr/>
          <p:nvPr/>
        </p:nvSpPr>
        <p:spPr>
          <a:xfrm>
            <a:off x="7471829" y="1968519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4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FC601F8-5D60-AE39-B73A-9809C64BD4DB}"/>
              </a:ext>
            </a:extLst>
          </p:cNvPr>
          <p:cNvGrpSpPr/>
          <p:nvPr/>
        </p:nvGrpSpPr>
        <p:grpSpPr>
          <a:xfrm>
            <a:off x="2202156" y="1275907"/>
            <a:ext cx="6332981" cy="4710224"/>
            <a:chOff x="851821" y="1988288"/>
            <a:chExt cx="6332981" cy="471022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A375FF0-0719-0C13-2C43-CF424A9BA5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1988288"/>
              <a:ext cx="0" cy="47102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BCEDD8-3E52-9600-A4D0-D5323319E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821" y="6149163"/>
              <a:ext cx="58041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3B6DE4-3E9D-BA0E-3E10-A13C147EDC2E}"/>
                </a:ext>
              </a:extLst>
            </p:cNvPr>
            <p:cNvSpPr txBox="1"/>
            <p:nvPr/>
          </p:nvSpPr>
          <p:spPr>
            <a:xfrm>
              <a:off x="2871831" y="6239909"/>
              <a:ext cx="3094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Periods of connectivity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23E0886-216C-ADA3-5C13-2DF1109F3904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3955312"/>
              <a:ext cx="5284381" cy="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1C5AC71-FFDC-CA5F-B311-3B07DB794C59}"/>
                </a:ext>
              </a:extLst>
            </p:cNvPr>
            <p:cNvCxnSpPr/>
            <p:nvPr/>
          </p:nvCxnSpPr>
          <p:spPr>
            <a:xfrm flipV="1">
              <a:off x="6815470" y="2169042"/>
              <a:ext cx="0" cy="1584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75E6B35-D3B9-58BE-99D5-F386652D7C9D}"/>
                </a:ext>
              </a:extLst>
            </p:cNvPr>
            <p:cNvCxnSpPr>
              <a:cxnSpLocks/>
            </p:cNvCxnSpPr>
            <p:nvPr/>
          </p:nvCxnSpPr>
          <p:spPr>
            <a:xfrm>
              <a:off x="6815470" y="4122652"/>
              <a:ext cx="0" cy="1935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5B8AF5-B60A-69C9-30D4-683B7A3FE9E0}"/>
                </a:ext>
              </a:extLst>
            </p:cNvPr>
            <p:cNvSpPr txBox="1"/>
            <p:nvPr/>
          </p:nvSpPr>
          <p:spPr>
            <a:xfrm rot="16200000">
              <a:off x="6167525" y="2810901"/>
              <a:ext cx="92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Surplus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03912E-3AA2-C8F0-31A5-B8BF6307CA0F}"/>
                </a:ext>
              </a:extLst>
            </p:cNvPr>
            <p:cNvSpPr txBox="1"/>
            <p:nvPr/>
          </p:nvSpPr>
          <p:spPr>
            <a:xfrm rot="5400000">
              <a:off x="6536856" y="4951242"/>
              <a:ext cx="92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Deficit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13610E-9628-5642-DDF0-C64B790CB3D6}"/>
              </a:ext>
            </a:extLst>
          </p:cNvPr>
          <p:cNvSpPr txBox="1"/>
          <p:nvPr/>
        </p:nvSpPr>
        <p:spPr>
          <a:xfrm rot="16200000">
            <a:off x="-226067" y="2561800"/>
            <a:ext cx="530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DOC (mg/L) – Known DOC Inputs(mg/L)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F091E5-23A2-88F6-F8E9-B33797891662}"/>
              </a:ext>
            </a:extLst>
          </p:cNvPr>
          <p:cNvSpPr/>
          <p:nvPr/>
        </p:nvSpPr>
        <p:spPr>
          <a:xfrm>
            <a:off x="3192451" y="2741763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F4F6CD-E988-50BB-C19F-B7B06FCAC7DA}"/>
              </a:ext>
            </a:extLst>
          </p:cNvPr>
          <p:cNvSpPr/>
          <p:nvPr/>
        </p:nvSpPr>
        <p:spPr>
          <a:xfrm>
            <a:off x="3844523" y="2500023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39316FD-4528-C3E3-71A8-64B47382997D}"/>
              </a:ext>
            </a:extLst>
          </p:cNvPr>
          <p:cNvSpPr/>
          <p:nvPr/>
        </p:nvSpPr>
        <p:spPr>
          <a:xfrm>
            <a:off x="5246855" y="2591411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6E5878-E53D-6485-FEA2-2D8955A33FB1}"/>
              </a:ext>
            </a:extLst>
          </p:cNvPr>
          <p:cNvSpPr/>
          <p:nvPr/>
        </p:nvSpPr>
        <p:spPr>
          <a:xfrm>
            <a:off x="4338036" y="2816191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7745DD-146E-E925-CBCC-9DE38F267430}"/>
              </a:ext>
            </a:extLst>
          </p:cNvPr>
          <p:cNvSpPr/>
          <p:nvPr/>
        </p:nvSpPr>
        <p:spPr>
          <a:xfrm>
            <a:off x="6829941" y="2516983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8C2E4A-10CC-39AC-6C20-C56D7AED4D82}"/>
              </a:ext>
            </a:extLst>
          </p:cNvPr>
          <p:cNvSpPr/>
          <p:nvPr/>
        </p:nvSpPr>
        <p:spPr>
          <a:xfrm>
            <a:off x="5988277" y="2691166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1EBE4C-3D6C-0B22-753C-92AE511618AC}"/>
              </a:ext>
            </a:extLst>
          </p:cNvPr>
          <p:cNvSpPr/>
          <p:nvPr/>
        </p:nvSpPr>
        <p:spPr>
          <a:xfrm>
            <a:off x="7355046" y="2765594"/>
            <a:ext cx="180754" cy="148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6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BD42D8-8B09-4AD6-8624-EBAE9A06F797}"/>
              </a:ext>
            </a:extLst>
          </p:cNvPr>
          <p:cNvCxnSpPr/>
          <p:nvPr/>
        </p:nvCxnSpPr>
        <p:spPr>
          <a:xfrm>
            <a:off x="3159659" y="462821"/>
            <a:ext cx="0" cy="57670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8A9F16-AD49-708D-7870-E6F20B1A9873}"/>
              </a:ext>
            </a:extLst>
          </p:cNvPr>
          <p:cNvCxnSpPr/>
          <p:nvPr/>
        </p:nvCxnSpPr>
        <p:spPr>
          <a:xfrm>
            <a:off x="796704" y="4662534"/>
            <a:ext cx="102937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FAF132-7527-E447-48FD-32053C01945E}"/>
              </a:ext>
            </a:extLst>
          </p:cNvPr>
          <p:cNvSpPr/>
          <p:nvPr/>
        </p:nvSpPr>
        <p:spPr>
          <a:xfrm>
            <a:off x="4110262" y="1946498"/>
            <a:ext cx="808773" cy="13670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92008B-BC58-B2C7-2340-759CFC53652E}"/>
              </a:ext>
            </a:extLst>
          </p:cNvPr>
          <p:cNvSpPr/>
          <p:nvPr/>
        </p:nvSpPr>
        <p:spPr>
          <a:xfrm>
            <a:off x="7629055" y="2804244"/>
            <a:ext cx="808774" cy="123360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F8855-40EE-C260-C6C0-11F6744CF5B8}"/>
              </a:ext>
            </a:extLst>
          </p:cNvPr>
          <p:cNvSpPr txBox="1"/>
          <p:nvPr/>
        </p:nvSpPr>
        <p:spPr>
          <a:xfrm rot="16200000">
            <a:off x="1941806" y="2599447"/>
            <a:ext cx="19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Reactor/Chimney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C857BA-8AFF-9D1D-9CDF-AF54F88E1CE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087120" y="3073510"/>
            <a:ext cx="9763760" cy="0"/>
          </a:xfrm>
          <a:prstGeom prst="line">
            <a:avLst/>
          </a:prstGeom>
          <a:ln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9823B-83FB-47EC-8E27-47CF3C37EAA4}"/>
              </a:ext>
            </a:extLst>
          </p:cNvPr>
          <p:cNvSpPr/>
          <p:nvPr/>
        </p:nvSpPr>
        <p:spPr>
          <a:xfrm>
            <a:off x="5638790" y="1308086"/>
            <a:ext cx="408909" cy="62468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EA4BE2-F68C-8A51-A776-69C25AB0D0AE}"/>
              </a:ext>
            </a:extLst>
          </p:cNvPr>
          <p:cNvSpPr/>
          <p:nvPr/>
        </p:nvSpPr>
        <p:spPr>
          <a:xfrm>
            <a:off x="5638790" y="2546217"/>
            <a:ext cx="408909" cy="62468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099EB-CDA7-AF9D-DE3B-610DD17CC754}"/>
              </a:ext>
            </a:extLst>
          </p:cNvPr>
          <p:cNvSpPr/>
          <p:nvPr/>
        </p:nvSpPr>
        <p:spPr>
          <a:xfrm>
            <a:off x="8833165" y="2417127"/>
            <a:ext cx="408909" cy="62468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8C58DA-BA78-5A31-FA09-6BFC31475962}"/>
              </a:ext>
            </a:extLst>
          </p:cNvPr>
          <p:cNvSpPr/>
          <p:nvPr/>
        </p:nvSpPr>
        <p:spPr>
          <a:xfrm>
            <a:off x="8833165" y="3751907"/>
            <a:ext cx="408909" cy="62468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70B5EF-0559-9385-F471-FB13A27F47BF}"/>
              </a:ext>
            </a:extLst>
          </p:cNvPr>
          <p:cNvCxnSpPr>
            <a:cxnSpLocks/>
          </p:cNvCxnSpPr>
          <p:nvPr/>
        </p:nvCxnSpPr>
        <p:spPr>
          <a:xfrm>
            <a:off x="4110262" y="2463897"/>
            <a:ext cx="8087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A8D993-F607-971E-A895-8DEB633DED26}"/>
              </a:ext>
            </a:extLst>
          </p:cNvPr>
          <p:cNvCxnSpPr/>
          <p:nvPr/>
        </p:nvCxnSpPr>
        <p:spPr>
          <a:xfrm>
            <a:off x="7629056" y="3551978"/>
            <a:ext cx="8087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5970CAF-979B-FCA2-9CA7-94A45C070B8B}"/>
              </a:ext>
            </a:extLst>
          </p:cNvPr>
          <p:cNvSpPr/>
          <p:nvPr/>
        </p:nvSpPr>
        <p:spPr>
          <a:xfrm>
            <a:off x="4445241" y="2537980"/>
            <a:ext cx="144855" cy="165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E01520-006B-17FB-0E39-F1BA42665121}"/>
              </a:ext>
            </a:extLst>
          </p:cNvPr>
          <p:cNvSpPr/>
          <p:nvPr/>
        </p:nvSpPr>
        <p:spPr>
          <a:xfrm>
            <a:off x="7961014" y="3322622"/>
            <a:ext cx="144855" cy="165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CB6A9-AC56-6B70-6B1A-0440E14B3B0D}"/>
              </a:ext>
            </a:extLst>
          </p:cNvPr>
          <p:cNvCxnSpPr/>
          <p:nvPr/>
        </p:nvCxnSpPr>
        <p:spPr>
          <a:xfrm flipV="1">
            <a:off x="4680631" y="1618657"/>
            <a:ext cx="857641" cy="91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A3FF25-FD58-8015-562A-C455588D7875}"/>
              </a:ext>
            </a:extLst>
          </p:cNvPr>
          <p:cNvCxnSpPr>
            <a:cxnSpLocks/>
          </p:cNvCxnSpPr>
          <p:nvPr/>
        </p:nvCxnSpPr>
        <p:spPr>
          <a:xfrm>
            <a:off x="4667811" y="2630033"/>
            <a:ext cx="915907" cy="22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D80171-6D74-2589-1189-1CCEE6B74A9F}"/>
              </a:ext>
            </a:extLst>
          </p:cNvPr>
          <p:cNvCxnSpPr>
            <a:cxnSpLocks/>
          </p:cNvCxnSpPr>
          <p:nvPr/>
        </p:nvCxnSpPr>
        <p:spPr>
          <a:xfrm flipV="1">
            <a:off x="8131648" y="2804244"/>
            <a:ext cx="626071" cy="51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33DCAA-F384-F7E0-FE7B-99857782EBD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131648" y="3516412"/>
            <a:ext cx="701517" cy="547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1B3D3F-B320-F53F-B554-C00CA4B816D3}"/>
              </a:ext>
            </a:extLst>
          </p:cNvPr>
          <p:cNvCxnSpPr>
            <a:cxnSpLocks/>
          </p:cNvCxnSpPr>
          <p:nvPr/>
        </p:nvCxnSpPr>
        <p:spPr>
          <a:xfrm>
            <a:off x="5650271" y="1542862"/>
            <a:ext cx="397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FA12C45-AC67-1E65-10BC-2D96CEA89BDC}"/>
              </a:ext>
            </a:extLst>
          </p:cNvPr>
          <p:cNvCxnSpPr>
            <a:cxnSpLocks/>
          </p:cNvCxnSpPr>
          <p:nvPr/>
        </p:nvCxnSpPr>
        <p:spPr>
          <a:xfrm>
            <a:off x="5638790" y="2944641"/>
            <a:ext cx="397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F115EA-6FA5-489D-D1A0-B0672F63AABA}"/>
              </a:ext>
            </a:extLst>
          </p:cNvPr>
          <p:cNvCxnSpPr>
            <a:cxnSpLocks/>
          </p:cNvCxnSpPr>
          <p:nvPr/>
        </p:nvCxnSpPr>
        <p:spPr>
          <a:xfrm>
            <a:off x="8844646" y="2735998"/>
            <a:ext cx="397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E85AB3-832E-79B3-CE62-C3F012707F1F}"/>
              </a:ext>
            </a:extLst>
          </p:cNvPr>
          <p:cNvCxnSpPr>
            <a:cxnSpLocks/>
          </p:cNvCxnSpPr>
          <p:nvPr/>
        </p:nvCxnSpPr>
        <p:spPr>
          <a:xfrm>
            <a:off x="8844646" y="4210204"/>
            <a:ext cx="397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FABC8F-36F9-7024-7867-AB3BBCC33C04}"/>
              </a:ext>
            </a:extLst>
          </p:cNvPr>
          <p:cNvSpPr txBox="1"/>
          <p:nvPr/>
        </p:nvSpPr>
        <p:spPr>
          <a:xfrm>
            <a:off x="8239330" y="4625500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Q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AC08A4-2583-F668-240A-BE2ACEC7ECFB}"/>
              </a:ext>
            </a:extLst>
          </p:cNvPr>
          <p:cNvSpPr txBox="1"/>
          <p:nvPr/>
        </p:nvSpPr>
        <p:spPr>
          <a:xfrm>
            <a:off x="4720536" y="4638286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Q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80669B-A043-1856-FEF4-C0BBC37087DF}"/>
              </a:ext>
            </a:extLst>
          </p:cNvPr>
          <p:cNvSpPr txBox="1"/>
          <p:nvPr/>
        </p:nvSpPr>
        <p:spPr>
          <a:xfrm>
            <a:off x="5255150" y="939003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Temp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BB73F3-BB45-546F-8191-CCE8745295C1}"/>
              </a:ext>
            </a:extLst>
          </p:cNvPr>
          <p:cNvSpPr txBox="1"/>
          <p:nvPr/>
        </p:nvSpPr>
        <p:spPr>
          <a:xfrm>
            <a:off x="5314371" y="2168648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Temp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AE5B6C-EADF-ED2D-20C3-B21066B0FDC2}"/>
              </a:ext>
            </a:extLst>
          </p:cNvPr>
          <p:cNvSpPr txBox="1"/>
          <p:nvPr/>
        </p:nvSpPr>
        <p:spPr>
          <a:xfrm>
            <a:off x="8479169" y="2079053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Temp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FA9F5-802E-611E-5BD7-4E65C3C3173B}"/>
              </a:ext>
            </a:extLst>
          </p:cNvPr>
          <p:cNvSpPr txBox="1"/>
          <p:nvPr/>
        </p:nvSpPr>
        <p:spPr>
          <a:xfrm>
            <a:off x="8437828" y="3407302"/>
            <a:ext cx="118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Temp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D8BA805-679E-526E-55E8-78C4FCEE0BFB}"/>
              </a:ext>
            </a:extLst>
          </p:cNvPr>
          <p:cNvCxnSpPr>
            <a:cxnSpLocks/>
          </p:cNvCxnSpPr>
          <p:nvPr/>
        </p:nvCxnSpPr>
        <p:spPr>
          <a:xfrm flipV="1">
            <a:off x="11088844" y="1831170"/>
            <a:ext cx="0" cy="86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0D517A-56A0-BAFD-3883-6537543DA6EE}"/>
              </a:ext>
            </a:extLst>
          </p:cNvPr>
          <p:cNvSpPr txBox="1">
            <a:spLocks/>
          </p:cNvSpPr>
          <p:nvPr/>
        </p:nvSpPr>
        <p:spPr>
          <a:xfrm rot="16200000">
            <a:off x="10212078" y="2067875"/>
            <a:ext cx="147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Greater Productivity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97FC32-FF72-3360-87F7-7CC725C88668}"/>
              </a:ext>
            </a:extLst>
          </p:cNvPr>
          <p:cNvSpPr txBox="1">
            <a:spLocks/>
          </p:cNvSpPr>
          <p:nvPr/>
        </p:nvSpPr>
        <p:spPr>
          <a:xfrm rot="5400000">
            <a:off x="10419920" y="3720662"/>
            <a:ext cx="147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External Carbon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C232A5-31FE-FC1B-4775-4D47C29AC884}"/>
              </a:ext>
            </a:extLst>
          </p:cNvPr>
          <p:cNvCxnSpPr>
            <a:cxnSpLocks/>
          </p:cNvCxnSpPr>
          <p:nvPr/>
        </p:nvCxnSpPr>
        <p:spPr>
          <a:xfrm>
            <a:off x="11019687" y="3405197"/>
            <a:ext cx="0" cy="845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84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EB884-BE9F-EEF5-4A5B-7920F2710C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r="5577"/>
          <a:stretch/>
        </p:blipFill>
        <p:spPr>
          <a:xfrm>
            <a:off x="3219450" y="74628"/>
            <a:ext cx="7038977" cy="6704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1BCD73-9F37-3F00-BC41-C5553925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57350"/>
            <a:ext cx="1971675" cy="2167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A485EC-FD35-E9FE-04B4-D499F9627BF9}"/>
              </a:ext>
            </a:extLst>
          </p:cNvPr>
          <p:cNvGrpSpPr/>
          <p:nvPr/>
        </p:nvGrpSpPr>
        <p:grpSpPr>
          <a:xfrm>
            <a:off x="8439150" y="6155293"/>
            <a:ext cx="1695450" cy="515498"/>
            <a:chOff x="9315450" y="5802868"/>
            <a:chExt cx="1695450" cy="5154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42ADAF-E716-7ABB-735C-40489389759B}"/>
                </a:ext>
              </a:extLst>
            </p:cNvPr>
            <p:cNvSpPr/>
            <p:nvPr/>
          </p:nvSpPr>
          <p:spPr>
            <a:xfrm>
              <a:off x="9315450" y="5802868"/>
              <a:ext cx="1695450" cy="5154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92D03CC-2479-45A3-9B45-FD6872BF67D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512" y="6172200"/>
              <a:ext cx="14573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B8C37-B212-158E-9EB4-F460151C1AA6}"/>
                </a:ext>
              </a:extLst>
            </p:cNvPr>
            <p:cNvSpPr txBox="1"/>
            <p:nvPr/>
          </p:nvSpPr>
          <p:spPr>
            <a:xfrm>
              <a:off x="9667877" y="5802868"/>
              <a:ext cx="1123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3725 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FBB60C-1BC3-0DA5-AB53-CCB5DF81FEE9}"/>
              </a:ext>
            </a:extLst>
          </p:cNvPr>
          <p:cNvGrpSpPr/>
          <p:nvPr/>
        </p:nvGrpSpPr>
        <p:grpSpPr>
          <a:xfrm>
            <a:off x="8901111" y="5335566"/>
            <a:ext cx="771525" cy="711662"/>
            <a:chOff x="8953500" y="5200650"/>
            <a:chExt cx="771525" cy="7116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CD8547-160B-9ED8-4197-373714D7AC8E}"/>
                </a:ext>
              </a:extLst>
            </p:cNvPr>
            <p:cNvSpPr/>
            <p:nvPr/>
          </p:nvSpPr>
          <p:spPr>
            <a:xfrm>
              <a:off x="8953500" y="5200650"/>
              <a:ext cx="771525" cy="7048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Compass with solid fill">
              <a:extLst>
                <a:ext uri="{FF2B5EF4-FFF2-40B4-BE49-F238E27FC236}">
                  <a16:creationId xmlns:a16="http://schemas.microsoft.com/office/drawing/2014/main" id="{40321345-764A-F888-A801-C9BDC18C3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7773">
              <a:off x="9004836" y="5214883"/>
              <a:ext cx="697429" cy="697429"/>
            </a:xfrm>
            <a:prstGeom prst="rect">
              <a:avLst/>
            </a:prstGeom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C3112D91-2DE1-A6A4-B627-3B8C8B94369F}"/>
              </a:ext>
            </a:extLst>
          </p:cNvPr>
          <p:cNvSpPr/>
          <p:nvPr/>
        </p:nvSpPr>
        <p:spPr>
          <a:xfrm>
            <a:off x="10415588" y="1675256"/>
            <a:ext cx="204789" cy="209550"/>
          </a:xfrm>
          <a:prstGeom prst="ellipse">
            <a:avLst/>
          </a:prstGeom>
          <a:solidFill>
            <a:srgbClr val="E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92F97F-A792-8DD2-312B-9D0230BD0DD0}"/>
              </a:ext>
            </a:extLst>
          </p:cNvPr>
          <p:cNvCxnSpPr/>
          <p:nvPr/>
        </p:nvCxnSpPr>
        <p:spPr>
          <a:xfrm>
            <a:off x="10517982" y="2039396"/>
            <a:ext cx="0" cy="266700"/>
          </a:xfrm>
          <a:prstGeom prst="line">
            <a:avLst/>
          </a:prstGeom>
          <a:ln w="76200">
            <a:solidFill>
              <a:srgbClr val="91D6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05B2BAC-B857-0B5F-1C75-EE301A577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3766" y="2404746"/>
            <a:ext cx="468432" cy="42660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2FFEA2-33D1-5197-29F9-0783091CC6DA}"/>
              </a:ext>
            </a:extLst>
          </p:cNvPr>
          <p:cNvCxnSpPr/>
          <p:nvPr/>
        </p:nvCxnSpPr>
        <p:spPr>
          <a:xfrm>
            <a:off x="10517982" y="2971177"/>
            <a:ext cx="0" cy="2667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8F85AC-A8F2-A5CA-FA05-7DB64679DF4E}"/>
              </a:ext>
            </a:extLst>
          </p:cNvPr>
          <p:cNvSpPr txBox="1"/>
          <p:nvPr/>
        </p:nvSpPr>
        <p:spPr>
          <a:xfrm>
            <a:off x="10752198" y="1584892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E11F35-A0E9-29B8-9D72-CF8B9747ADAC}"/>
              </a:ext>
            </a:extLst>
          </p:cNvPr>
          <p:cNvSpPr txBox="1"/>
          <p:nvPr/>
        </p:nvSpPr>
        <p:spPr>
          <a:xfrm>
            <a:off x="10752198" y="1996312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3965DC-D47E-7ECB-DFAB-B9AC2DB60EFF}"/>
              </a:ext>
            </a:extLst>
          </p:cNvPr>
          <p:cNvSpPr txBox="1"/>
          <p:nvPr/>
        </p:nvSpPr>
        <p:spPr>
          <a:xfrm>
            <a:off x="10752198" y="2412615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Wetlands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1E948E-EBA8-2338-471E-177C9F4430B4}"/>
              </a:ext>
            </a:extLst>
          </p:cNvPr>
          <p:cNvSpPr txBox="1"/>
          <p:nvPr/>
        </p:nvSpPr>
        <p:spPr>
          <a:xfrm>
            <a:off x="10752198" y="2781362"/>
            <a:ext cx="119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Basin Boundary</a:t>
            </a:r>
          </a:p>
        </p:txBody>
      </p:sp>
    </p:spTree>
    <p:extLst>
      <p:ext uri="{BB962C8B-B14F-4D97-AF65-F5344CB8AC3E}">
        <p14:creationId xmlns:p14="http://schemas.microsoft.com/office/powerpoint/2010/main" val="122475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EF2EE5-8560-289E-4A0C-E77983751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87"/>
          <a:stretch/>
        </p:blipFill>
        <p:spPr>
          <a:xfrm>
            <a:off x="2441750" y="763675"/>
            <a:ext cx="6340060" cy="5891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DEB3B-927B-7909-5498-16514B17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55" y="1051170"/>
            <a:ext cx="1971675" cy="2167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C2424AF-4C74-6314-906E-89E587BF0EE2}"/>
              </a:ext>
            </a:extLst>
          </p:cNvPr>
          <p:cNvGrpSpPr/>
          <p:nvPr/>
        </p:nvGrpSpPr>
        <p:grpSpPr>
          <a:xfrm>
            <a:off x="6479722" y="5974423"/>
            <a:ext cx="1695450" cy="515498"/>
            <a:chOff x="9315450" y="5802868"/>
            <a:chExt cx="1695450" cy="5154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F12391-6009-B672-6580-83F2607ECAA4}"/>
                </a:ext>
              </a:extLst>
            </p:cNvPr>
            <p:cNvSpPr/>
            <p:nvPr/>
          </p:nvSpPr>
          <p:spPr>
            <a:xfrm>
              <a:off x="9315450" y="5802868"/>
              <a:ext cx="1695450" cy="5154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9BA044-9257-FDA1-64F9-0EC9FFD2A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34512" y="6172200"/>
              <a:ext cx="14573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0ECE88-4965-8824-63C7-E35300BC0007}"/>
                </a:ext>
              </a:extLst>
            </p:cNvPr>
            <p:cNvSpPr txBox="1"/>
            <p:nvPr/>
          </p:nvSpPr>
          <p:spPr>
            <a:xfrm>
              <a:off x="9667877" y="5802868"/>
              <a:ext cx="1123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3725 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D8F672-7A5C-7167-AE5C-1F7DB7216999}"/>
              </a:ext>
            </a:extLst>
          </p:cNvPr>
          <p:cNvGrpSpPr/>
          <p:nvPr/>
        </p:nvGrpSpPr>
        <p:grpSpPr>
          <a:xfrm>
            <a:off x="6941683" y="5154696"/>
            <a:ext cx="771525" cy="711662"/>
            <a:chOff x="8953500" y="5200650"/>
            <a:chExt cx="771525" cy="7116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FF86BE-EAF0-6751-E38E-B65EA71376CA}"/>
                </a:ext>
              </a:extLst>
            </p:cNvPr>
            <p:cNvSpPr/>
            <p:nvPr/>
          </p:nvSpPr>
          <p:spPr>
            <a:xfrm>
              <a:off x="8953500" y="5200650"/>
              <a:ext cx="771525" cy="7048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Compass with solid fill">
              <a:extLst>
                <a:ext uri="{FF2B5EF4-FFF2-40B4-BE49-F238E27FC236}">
                  <a16:creationId xmlns:a16="http://schemas.microsoft.com/office/drawing/2014/main" id="{92653C23-5991-0A9C-BC7E-18D0AB60E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7773">
              <a:off x="9004836" y="5214883"/>
              <a:ext cx="697429" cy="697429"/>
            </a:xfrm>
            <a:prstGeom prst="rect">
              <a:avLst/>
            </a:prstGeom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13EF368-7213-4A72-5130-2C8DC06CB09C}"/>
              </a:ext>
            </a:extLst>
          </p:cNvPr>
          <p:cNvSpPr/>
          <p:nvPr/>
        </p:nvSpPr>
        <p:spPr>
          <a:xfrm>
            <a:off x="8913632" y="2670043"/>
            <a:ext cx="204789" cy="209550"/>
          </a:xfrm>
          <a:prstGeom prst="ellipse">
            <a:avLst/>
          </a:prstGeom>
          <a:solidFill>
            <a:srgbClr val="E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590CCB-1B91-69AE-7C0A-5DCC9F245191}"/>
              </a:ext>
            </a:extLst>
          </p:cNvPr>
          <p:cNvCxnSpPr/>
          <p:nvPr/>
        </p:nvCxnSpPr>
        <p:spPr>
          <a:xfrm>
            <a:off x="9016026" y="3034183"/>
            <a:ext cx="0" cy="266700"/>
          </a:xfrm>
          <a:prstGeom prst="line">
            <a:avLst/>
          </a:prstGeom>
          <a:ln w="76200">
            <a:solidFill>
              <a:srgbClr val="91D6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8A15F7-EB50-4587-AAA9-10D66566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810" y="3399533"/>
            <a:ext cx="468432" cy="42660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4D9C07-1FD9-ED77-DE7F-972EA6759DC4}"/>
              </a:ext>
            </a:extLst>
          </p:cNvPr>
          <p:cNvCxnSpPr/>
          <p:nvPr/>
        </p:nvCxnSpPr>
        <p:spPr>
          <a:xfrm>
            <a:off x="9016026" y="3965964"/>
            <a:ext cx="0" cy="2667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05445A-14F9-F45A-0EDE-B178FAA4D37C}"/>
              </a:ext>
            </a:extLst>
          </p:cNvPr>
          <p:cNvSpPr txBox="1"/>
          <p:nvPr/>
        </p:nvSpPr>
        <p:spPr>
          <a:xfrm>
            <a:off x="9250242" y="2579679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06FE93-539C-D903-5CB7-1D7CD8280132}"/>
              </a:ext>
            </a:extLst>
          </p:cNvPr>
          <p:cNvSpPr txBox="1"/>
          <p:nvPr/>
        </p:nvSpPr>
        <p:spPr>
          <a:xfrm>
            <a:off x="9250242" y="2991099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A220-9A78-C8A3-7AFE-1F8D50BE9B21}"/>
              </a:ext>
            </a:extLst>
          </p:cNvPr>
          <p:cNvSpPr txBox="1"/>
          <p:nvPr/>
        </p:nvSpPr>
        <p:spPr>
          <a:xfrm>
            <a:off x="9250242" y="3407402"/>
            <a:ext cx="11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Wetlands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07118-3DFD-3EE1-6A25-C248E9428E9B}"/>
              </a:ext>
            </a:extLst>
          </p:cNvPr>
          <p:cNvSpPr txBox="1"/>
          <p:nvPr/>
        </p:nvSpPr>
        <p:spPr>
          <a:xfrm>
            <a:off x="9250242" y="3776149"/>
            <a:ext cx="119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Basin Boundary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EF3423-4233-8D54-0BF2-C188CA3FC001}"/>
              </a:ext>
            </a:extLst>
          </p:cNvPr>
          <p:cNvSpPr txBox="1"/>
          <p:nvPr/>
        </p:nvSpPr>
        <p:spPr>
          <a:xfrm>
            <a:off x="4080968" y="122126"/>
            <a:ext cx="454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Bradford Forest</a:t>
            </a:r>
          </a:p>
        </p:txBody>
      </p:sp>
    </p:spTree>
    <p:extLst>
      <p:ext uri="{BB962C8B-B14F-4D97-AF65-F5344CB8AC3E}">
        <p14:creationId xmlns:p14="http://schemas.microsoft.com/office/powerpoint/2010/main" val="354382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816190-74F2-A4AD-8235-AD3F0D47E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49" y="633905"/>
            <a:ext cx="8207032" cy="5984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1A38C-E960-B66C-6071-E03643BE569B}"/>
              </a:ext>
            </a:extLst>
          </p:cNvPr>
          <p:cNvSpPr txBox="1"/>
          <p:nvPr/>
        </p:nvSpPr>
        <p:spPr>
          <a:xfrm>
            <a:off x="4764256" y="90435"/>
            <a:ext cx="454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Bradford Forest</a:t>
            </a:r>
          </a:p>
        </p:txBody>
      </p:sp>
    </p:spTree>
    <p:extLst>
      <p:ext uri="{BB962C8B-B14F-4D97-AF65-F5344CB8AC3E}">
        <p14:creationId xmlns:p14="http://schemas.microsoft.com/office/powerpoint/2010/main" val="426757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FECCBC6-0F25-E973-902E-BF20BBAAF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7" b="6685"/>
          <a:stretch/>
        </p:blipFill>
        <p:spPr>
          <a:xfrm>
            <a:off x="2314893" y="1690111"/>
            <a:ext cx="6877677" cy="3044438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5A562F38-A470-8172-906A-65887F632B0E}"/>
              </a:ext>
            </a:extLst>
          </p:cNvPr>
          <p:cNvGrpSpPr/>
          <p:nvPr/>
        </p:nvGrpSpPr>
        <p:grpSpPr>
          <a:xfrm>
            <a:off x="1269854" y="4846597"/>
            <a:ext cx="3271493" cy="1915832"/>
            <a:chOff x="764479" y="2812111"/>
            <a:chExt cx="3271493" cy="19158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190830-DF56-04F8-2CD7-923BB917EF95}"/>
                </a:ext>
              </a:extLst>
            </p:cNvPr>
            <p:cNvSpPr txBox="1">
              <a:spLocks/>
            </p:cNvSpPr>
            <p:nvPr/>
          </p:nvSpPr>
          <p:spPr>
            <a:xfrm>
              <a:off x="764479" y="3176639"/>
              <a:ext cx="173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High Q: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E1BA71-2758-EF96-570C-88EB71AE04E7}"/>
                </a:ext>
              </a:extLst>
            </p:cNvPr>
            <p:cNvSpPr txBox="1">
              <a:spLocks/>
            </p:cNvSpPr>
            <p:nvPr/>
          </p:nvSpPr>
          <p:spPr>
            <a:xfrm>
              <a:off x="896221" y="3467067"/>
              <a:ext cx="1468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Rainfall delivers great DOC.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3247488-7A9C-5DFB-EAE9-7E0F5448124D}"/>
                </a:ext>
              </a:extLst>
            </p:cNvPr>
            <p:cNvGrpSpPr/>
            <p:nvPr/>
          </p:nvGrpSpPr>
          <p:grpSpPr>
            <a:xfrm>
              <a:off x="2207172" y="2812111"/>
              <a:ext cx="1828800" cy="1915832"/>
              <a:chOff x="2207172" y="2812111"/>
              <a:chExt cx="1828800" cy="1915832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A1EDC9C-1484-C971-1FEC-AACBE9E4E5E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207172" y="2824451"/>
                <a:ext cx="1828800" cy="1903492"/>
                <a:chOff x="2359572" y="2877792"/>
                <a:chExt cx="1828800" cy="190349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8E2B3DC-E3AC-2D0A-E738-4F086046DCD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359572" y="2877792"/>
                  <a:ext cx="1828800" cy="1903492"/>
                  <a:chOff x="711200" y="3550479"/>
                  <a:chExt cx="1828800" cy="1903492"/>
                </a:xfrm>
              </p:grpSpPr>
              <p:sp>
                <p:nvSpPr>
                  <p:cNvPr id="4" name="Isosceles Triangle 3">
                    <a:extLst>
                      <a:ext uri="{FF2B5EF4-FFF2-40B4-BE49-F238E27FC236}">
                        <a16:creationId xmlns:a16="http://schemas.microsoft.com/office/drawing/2014/main" id="{D676A09B-2E87-2307-B69D-EBDA37C3D9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1200" y="3550479"/>
                    <a:ext cx="1828800" cy="1534160"/>
                  </a:xfrm>
                  <a:prstGeom prst="triangl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BC48916-F8F9-7E1D-B21B-34029988586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21932" y="5084639"/>
                    <a:ext cx="13132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POC</a:t>
                    </a:r>
                  </a:p>
                </p:txBody>
              </p: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658ECE-A1BE-3F65-F65E-D0E80CC2AE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rot="3534616">
                  <a:off x="3319329" y="3483072"/>
                  <a:ext cx="1313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DIC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F21737C-AF19-9547-1009-DB4AD7F75E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rot="18114308">
                  <a:off x="1983262" y="3447866"/>
                  <a:ext cx="13132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DOC</a:t>
                  </a:r>
                </a:p>
              </p:txBody>
            </p:sp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D06AF79-92F5-3E12-0A09-05775C8F3111}"/>
                  </a:ext>
                </a:extLst>
              </p:cNvPr>
              <p:cNvCxnSpPr>
                <a:cxnSpLocks/>
                <a:stCxn id="4" idx="4"/>
                <a:endCxn id="4" idx="2"/>
              </p:cNvCxnSpPr>
              <p:nvPr/>
            </p:nvCxnSpPr>
            <p:spPr>
              <a:xfrm flipH="1">
                <a:off x="2207172" y="4358611"/>
                <a:ext cx="182880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8FE78A5-8D6D-375B-A455-1A665375AAD1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3121572" y="2824451"/>
                <a:ext cx="914400" cy="15341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1C818D5-68F9-0D54-32E4-82FD17471D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5692" y="2812111"/>
                <a:ext cx="914400" cy="15341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Star: 5 Points 81">
            <a:extLst>
              <a:ext uri="{FF2B5EF4-FFF2-40B4-BE49-F238E27FC236}">
                <a16:creationId xmlns:a16="http://schemas.microsoft.com/office/drawing/2014/main" id="{3C9F3963-FFEF-93B9-556E-B0CD25AA2797}"/>
              </a:ext>
            </a:extLst>
          </p:cNvPr>
          <p:cNvSpPr>
            <a:spLocks/>
          </p:cNvSpPr>
          <p:nvPr/>
        </p:nvSpPr>
        <p:spPr>
          <a:xfrm>
            <a:off x="3394758" y="5181187"/>
            <a:ext cx="284805" cy="257199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BFF754-F5ED-D121-C2F4-958091C97724}"/>
              </a:ext>
            </a:extLst>
          </p:cNvPr>
          <p:cNvGrpSpPr/>
          <p:nvPr/>
        </p:nvGrpSpPr>
        <p:grpSpPr>
          <a:xfrm>
            <a:off x="4336473" y="4858936"/>
            <a:ext cx="3460969" cy="1903492"/>
            <a:chOff x="5688483" y="4858937"/>
            <a:chExt cx="3460969" cy="19034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3272C12-049C-DFB9-728C-BC4307AD19CF}"/>
                </a:ext>
              </a:extLst>
            </p:cNvPr>
            <p:cNvGrpSpPr/>
            <p:nvPr/>
          </p:nvGrpSpPr>
          <p:grpSpPr>
            <a:xfrm>
              <a:off x="5688483" y="4858937"/>
              <a:ext cx="3460969" cy="1903492"/>
              <a:chOff x="6613792" y="2789539"/>
              <a:chExt cx="3460969" cy="190349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D59D491-B15C-F210-3862-30EE8174919F}"/>
                  </a:ext>
                </a:extLst>
              </p:cNvPr>
              <p:cNvGrpSpPr/>
              <p:nvPr/>
            </p:nvGrpSpPr>
            <p:grpSpPr>
              <a:xfrm>
                <a:off x="6613792" y="2789539"/>
                <a:ext cx="3460969" cy="1903492"/>
                <a:chOff x="5648763" y="2824451"/>
                <a:chExt cx="3460969" cy="190349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4683253B-589C-A97B-D5FB-4055DE004C35}"/>
                    </a:ext>
                  </a:extLst>
                </p:cNvPr>
                <p:cNvGrpSpPr/>
                <p:nvPr/>
              </p:nvGrpSpPr>
              <p:grpSpPr>
                <a:xfrm>
                  <a:off x="7280932" y="2824451"/>
                  <a:ext cx="1828800" cy="1903492"/>
                  <a:chOff x="2229304" y="4954508"/>
                  <a:chExt cx="1828800" cy="1903492"/>
                </a:xfrm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F8662610-EEFE-FC17-AF53-CD0CDEA210BE}"/>
                      </a:ext>
                    </a:extLst>
                  </p:cNvPr>
                  <p:cNvGrpSpPr/>
                  <p:nvPr/>
                </p:nvGrpSpPr>
                <p:grpSpPr>
                  <a:xfrm>
                    <a:off x="2229304" y="4954508"/>
                    <a:ext cx="1828800" cy="1903492"/>
                    <a:chOff x="711200" y="3550479"/>
                    <a:chExt cx="1828800" cy="1903492"/>
                  </a:xfrm>
                </p:grpSpPr>
                <p:sp>
                  <p:nvSpPr>
                    <p:cNvPr id="64" name="Isosceles Triangle 63">
                      <a:extLst>
                        <a:ext uri="{FF2B5EF4-FFF2-40B4-BE49-F238E27FC236}">
                          <a16:creationId xmlns:a16="http://schemas.microsoft.com/office/drawing/2014/main" id="{823E0760-931E-15C1-745B-9780C79C66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200" y="3550479"/>
                      <a:ext cx="1828800" cy="1534160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AFB0DAA4-C01F-57F2-FF99-854EFCBF42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932" y="5084639"/>
                      <a:ext cx="131326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POC</a:t>
                      </a:r>
                    </a:p>
                  </p:txBody>
                </p:sp>
              </p:grp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E08CE40-6657-C2EC-0C14-E8AE2C7118B2}"/>
                      </a:ext>
                    </a:extLst>
                  </p:cNvPr>
                  <p:cNvSpPr txBox="1"/>
                  <p:nvPr/>
                </p:nvSpPr>
                <p:spPr>
                  <a:xfrm rot="3534616">
                    <a:off x="3189061" y="5559788"/>
                    <a:ext cx="13132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DIC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542424E-F46D-92B9-FBD5-7B25F0280A4A}"/>
                      </a:ext>
                    </a:extLst>
                  </p:cNvPr>
                  <p:cNvSpPr txBox="1"/>
                  <p:nvPr/>
                </p:nvSpPr>
                <p:spPr>
                  <a:xfrm rot="18114308">
                    <a:off x="1852994" y="5524582"/>
                    <a:ext cx="13132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DOC</a:t>
                    </a:r>
                  </a:p>
                </p:txBody>
              </p: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3DCF7FC5-36F7-DA4C-43A0-E0487C3A48C1}"/>
                    </a:ext>
                  </a:extLst>
                </p:cNvPr>
                <p:cNvGrpSpPr/>
                <p:nvPr/>
              </p:nvGrpSpPr>
              <p:grpSpPr>
                <a:xfrm>
                  <a:off x="5648763" y="3209259"/>
                  <a:ext cx="2192588" cy="725221"/>
                  <a:chOff x="5302742" y="3260524"/>
                  <a:chExt cx="2192588" cy="725221"/>
                </a:xfrm>
              </p:grpSpPr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9F9A2F5-27D5-7BA1-1464-F2C81F3B709A}"/>
                      </a:ext>
                    </a:extLst>
                  </p:cNvPr>
                  <p:cNvSpPr txBox="1"/>
                  <p:nvPr/>
                </p:nvSpPr>
                <p:spPr>
                  <a:xfrm>
                    <a:off x="5302742" y="3260524"/>
                    <a:ext cx="219258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Low Q:</a:t>
                    </a: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BF19ACC9-ABF1-67D5-1A4E-BEEB455FDF9D}"/>
                      </a:ext>
                    </a:extLst>
                  </p:cNvPr>
                  <p:cNvSpPr txBox="1"/>
                  <p:nvPr/>
                </p:nvSpPr>
                <p:spPr>
                  <a:xfrm>
                    <a:off x="5590000" y="3524080"/>
                    <a:ext cx="150823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Less external C inputs, low redox.</a:t>
                    </a:r>
                  </a:p>
                </p:txBody>
              </p:sp>
            </p:grp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7F597E03-4C01-E500-30CD-FFD94B947668}"/>
                    </a:ext>
                  </a:extLst>
                </p:cNvPr>
                <p:cNvCxnSpPr>
                  <a:cxnSpLocks/>
                  <a:stCxn id="64" idx="4"/>
                </p:cNvCxnSpPr>
                <p:nvPr/>
              </p:nvCxnSpPr>
              <p:spPr>
                <a:xfrm flipH="1" flipV="1">
                  <a:off x="7281552" y="4349727"/>
                  <a:ext cx="1828180" cy="888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76B8139A-F590-36E8-496D-FAF5F5B8D7F2}"/>
                  </a:ext>
                </a:extLst>
              </p:cNvPr>
              <p:cNvCxnSpPr>
                <a:cxnSpLocks/>
                <a:stCxn id="64" idx="0"/>
                <a:endCxn id="64" idx="4"/>
              </p:cNvCxnSpPr>
              <p:nvPr/>
            </p:nvCxnSpPr>
            <p:spPr>
              <a:xfrm>
                <a:off x="9160361" y="2789539"/>
                <a:ext cx="914400" cy="15341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CDFACD53-D4A5-2C41-09CB-5D99587AA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6986" y="2793490"/>
                <a:ext cx="914400" cy="153416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Star: 5 Points 87">
              <a:extLst>
                <a:ext uri="{FF2B5EF4-FFF2-40B4-BE49-F238E27FC236}">
                  <a16:creationId xmlns:a16="http://schemas.microsoft.com/office/drawing/2014/main" id="{79311379-714B-5325-ABA8-F9A6843ED773}"/>
                </a:ext>
              </a:extLst>
            </p:cNvPr>
            <p:cNvSpPr/>
            <p:nvPr/>
          </p:nvSpPr>
          <p:spPr>
            <a:xfrm>
              <a:off x="8666049" y="6061579"/>
              <a:ext cx="284805" cy="21478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5F8B87-679A-EC0E-2DCC-3A92BEB35833}"/>
              </a:ext>
            </a:extLst>
          </p:cNvPr>
          <p:cNvCxnSpPr>
            <a:cxnSpLocks/>
          </p:cNvCxnSpPr>
          <p:nvPr/>
        </p:nvCxnSpPr>
        <p:spPr>
          <a:xfrm flipV="1">
            <a:off x="9352461" y="2190075"/>
            <a:ext cx="0" cy="86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D28AF4-A783-686A-68D8-C50F1FDA600A}"/>
              </a:ext>
            </a:extLst>
          </p:cNvPr>
          <p:cNvCxnSpPr/>
          <p:nvPr/>
        </p:nvCxnSpPr>
        <p:spPr>
          <a:xfrm>
            <a:off x="9102091" y="3307563"/>
            <a:ext cx="0" cy="86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6D74C0-409A-ED8F-7E4A-72FBA2F8A32B}"/>
              </a:ext>
            </a:extLst>
          </p:cNvPr>
          <p:cNvSpPr txBox="1">
            <a:spLocks/>
          </p:cNvSpPr>
          <p:nvPr/>
        </p:nvSpPr>
        <p:spPr>
          <a:xfrm rot="16200000">
            <a:off x="8624433" y="2550019"/>
            <a:ext cx="1158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Greater DOC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71991-7B11-809E-13B0-90B9FC903936}"/>
              </a:ext>
            </a:extLst>
          </p:cNvPr>
          <p:cNvSpPr txBox="1">
            <a:spLocks/>
          </p:cNvSpPr>
          <p:nvPr/>
        </p:nvSpPr>
        <p:spPr>
          <a:xfrm rot="5400000">
            <a:off x="8691586" y="3555683"/>
            <a:ext cx="1073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Greater DIC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C674C-5EC2-56C6-DC1D-37DDE3845167}"/>
              </a:ext>
            </a:extLst>
          </p:cNvPr>
          <p:cNvSpPr txBox="1">
            <a:spLocks/>
          </p:cNvSpPr>
          <p:nvPr/>
        </p:nvSpPr>
        <p:spPr>
          <a:xfrm>
            <a:off x="6115618" y="1286483"/>
            <a:ext cx="429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*I hypothesize most C is DIC, namely in the from of dissolved CO</a:t>
            </a:r>
            <a:r>
              <a:rPr lang="en-US" sz="1200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AAC1E-B6F9-E87C-0345-23D3B3BDECDC}"/>
              </a:ext>
            </a:extLst>
          </p:cNvPr>
          <p:cNvSpPr txBox="1"/>
          <p:nvPr/>
        </p:nvSpPr>
        <p:spPr>
          <a:xfrm>
            <a:off x="-1" y="270108"/>
            <a:ext cx="12192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H1: Flatwood streams situationally flip between reactive and chimney pathways during high and low discharge (respectively).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9C23C8F-E959-C7A7-42EE-30D4374D7235}"/>
              </a:ext>
            </a:extLst>
          </p:cNvPr>
          <p:cNvSpPr/>
          <p:nvPr/>
        </p:nvSpPr>
        <p:spPr>
          <a:xfrm>
            <a:off x="3731798" y="5846799"/>
            <a:ext cx="284805" cy="21478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CE8EE7-82BE-2E57-9016-30FCD6253725}"/>
              </a:ext>
            </a:extLst>
          </p:cNvPr>
          <p:cNvSpPr txBox="1"/>
          <p:nvPr/>
        </p:nvSpPr>
        <p:spPr>
          <a:xfrm>
            <a:off x="0" y="689223"/>
            <a:ext cx="12192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H1: The chimney pathway dominates in flatwood streams, but the reactor pathway becomes more prominent during baseflow conditions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44976-F43C-B392-4493-9ED02CF2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75" y="1686054"/>
            <a:ext cx="8688012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3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79C2B0-A711-B2B7-A9CC-D05203E12CA8}"/>
              </a:ext>
            </a:extLst>
          </p:cNvPr>
          <p:cNvSpPr txBox="1"/>
          <p:nvPr/>
        </p:nvSpPr>
        <p:spPr>
          <a:xfrm>
            <a:off x="90434" y="1912166"/>
            <a:ext cx="12192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H4: I expect DIC is the dominant stream carbon species across flow regimes but DOC and POC will increase with increasing discharge.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06CDAF-DF41-C3BD-67B2-AECE521D0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07"/>
          <a:stretch/>
        </p:blipFill>
        <p:spPr>
          <a:xfrm>
            <a:off x="911440" y="2989384"/>
            <a:ext cx="9766217" cy="25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2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17F8CC-09FF-23E3-64D1-7F65B42CD851}"/>
              </a:ext>
            </a:extLst>
          </p:cNvPr>
          <p:cNvSpPr txBox="1"/>
          <p:nvPr/>
        </p:nvSpPr>
        <p:spPr>
          <a:xfrm>
            <a:off x="584790" y="161795"/>
            <a:ext cx="11961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H2: The river corridor- the ecotone between the upland terrestrial landscape and the stream channel- delivers majority of the DOC to streams and is a significant carbon stock in flatwood landscape.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F04A13-E53D-6BCE-6148-A9C4A159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28" y="2263287"/>
            <a:ext cx="2499688" cy="1384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4DBFF1-8A4C-A0D4-D6D5-728E5312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772" y="2722404"/>
            <a:ext cx="6873096" cy="3414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CE711-EDB3-3BE5-47B4-EDFFC0772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32" y="5023660"/>
            <a:ext cx="2550884" cy="1378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87498-D201-5693-DEF9-A3CECC581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328" y="3678925"/>
            <a:ext cx="2466466" cy="13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8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forest with many trees&#10;&#10;Description automatically generated">
            <a:extLst>
              <a:ext uri="{FF2B5EF4-FFF2-40B4-BE49-F238E27FC236}">
                <a16:creationId xmlns:a16="http://schemas.microsoft.com/office/drawing/2014/main" id="{643CC349-CB6E-341B-4D5C-FFC2E6A96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4" b="6271"/>
          <a:stretch/>
        </p:blipFill>
        <p:spPr>
          <a:xfrm>
            <a:off x="5047469" y="4931480"/>
            <a:ext cx="3077147" cy="1748794"/>
          </a:xfrm>
          <a:prstGeom prst="rect">
            <a:avLst/>
          </a:prstGeom>
        </p:spPr>
      </p:pic>
      <p:pic>
        <p:nvPicPr>
          <p:cNvPr id="6" name="Picture 5" descr="A forest with many trees&#10;&#10;Description automatically generated">
            <a:extLst>
              <a:ext uri="{FF2B5EF4-FFF2-40B4-BE49-F238E27FC236}">
                <a16:creationId xmlns:a16="http://schemas.microsoft.com/office/drawing/2014/main" id="{C174A116-3B4C-FC4F-C69A-992F47D5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47" y="918773"/>
            <a:ext cx="3393533" cy="1231567"/>
          </a:xfrm>
          <a:prstGeom prst="rect">
            <a:avLst/>
          </a:prstGeom>
        </p:spPr>
      </p:pic>
      <p:pic>
        <p:nvPicPr>
          <p:cNvPr id="8" name="Picture 7" descr="A forest with many trees&#10;&#10;Description automatically generated with medium confidence">
            <a:extLst>
              <a:ext uri="{FF2B5EF4-FFF2-40B4-BE49-F238E27FC236}">
                <a16:creationId xmlns:a16="http://schemas.microsoft.com/office/drawing/2014/main" id="{4254DF57-1CE7-1D26-098F-1D6C86B3F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30" y="918773"/>
            <a:ext cx="4257028" cy="1253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8A214B-76D4-0653-07D4-5A1E7AA93589}"/>
              </a:ext>
            </a:extLst>
          </p:cNvPr>
          <p:cNvSpPr txBox="1"/>
          <p:nvPr/>
        </p:nvSpPr>
        <p:spPr>
          <a:xfrm>
            <a:off x="4234944" y="2246143"/>
            <a:ext cx="339353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Stream 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perennial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ephemeral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noticeable major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 is 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saturated zone with sphagnum moss, long grass/shrub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8A374-1DB8-D465-BE0F-9845FDD8B5AD}"/>
              </a:ext>
            </a:extLst>
          </p:cNvPr>
          <p:cNvSpPr txBox="1"/>
          <p:nvPr/>
        </p:nvSpPr>
        <p:spPr>
          <a:xfrm>
            <a:off x="8266277" y="2246143"/>
            <a:ext cx="3393533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Steam 9: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perennial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Experiences sheet flow post-rain events but no clear stream incisions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 is 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Distinct ecotones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saturated zone/riverbank with sphagnum moss, zone with grasses/ shrubs that transitions to pine stands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Cons: challenging to access. Near road</a:t>
            </a:r>
          </a:p>
        </p:txBody>
      </p:sp>
      <p:pic>
        <p:nvPicPr>
          <p:cNvPr id="13" name="Picture 12" descr="A forest with trees and a stream&#10;&#10;Description automatically generated with medium confidence">
            <a:extLst>
              <a:ext uri="{FF2B5EF4-FFF2-40B4-BE49-F238E27FC236}">
                <a16:creationId xmlns:a16="http://schemas.microsoft.com/office/drawing/2014/main" id="{CAF865EB-CB4D-87DB-6C1C-B300877C5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7" y="918773"/>
            <a:ext cx="3837450" cy="1211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2AA5E3-9AC9-E276-93C9-3E16026670FF}"/>
              </a:ext>
            </a:extLst>
          </p:cNvPr>
          <p:cNvSpPr txBox="1"/>
          <p:nvPr/>
        </p:nvSpPr>
        <p:spPr>
          <a:xfrm>
            <a:off x="345272" y="2130147"/>
            <a:ext cx="339353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Stream 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Perennial streams and many ephemeral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few depressions and one large wetland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 is damp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Longer saturated zone that transitions into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Would require the most resources</a:t>
            </a:r>
          </a:p>
        </p:txBody>
      </p:sp>
      <p:pic>
        <p:nvPicPr>
          <p:cNvPr id="16" name="Picture 15" descr="A forest with trees and grass&#10;&#10;Description automatically generated with medium confidence">
            <a:extLst>
              <a:ext uri="{FF2B5EF4-FFF2-40B4-BE49-F238E27FC236}">
                <a16:creationId xmlns:a16="http://schemas.microsoft.com/office/drawing/2014/main" id="{8606FFEE-590B-A440-8993-AA5BA902B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0" y="5117425"/>
            <a:ext cx="3591498" cy="1299071"/>
          </a:xfrm>
          <a:prstGeom prst="rect">
            <a:avLst/>
          </a:prstGeom>
        </p:spPr>
      </p:pic>
      <p:pic>
        <p:nvPicPr>
          <p:cNvPr id="18" name="Picture 17" descr="A forest with fallen leaves&#10;&#10;Description automatically generated">
            <a:extLst>
              <a:ext uri="{FF2B5EF4-FFF2-40B4-BE49-F238E27FC236}">
                <a16:creationId xmlns:a16="http://schemas.microsoft.com/office/drawing/2014/main" id="{26E6A0D2-D7F8-90AC-F9E9-9555702E0E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4" b="25612"/>
          <a:stretch/>
        </p:blipFill>
        <p:spPr>
          <a:xfrm>
            <a:off x="4257629" y="4811906"/>
            <a:ext cx="1746670" cy="144543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2" name="Picture 21" descr="A stream in the woods&#10;&#10;Description automatically generated">
            <a:extLst>
              <a:ext uri="{FF2B5EF4-FFF2-40B4-BE49-F238E27FC236}">
                <a16:creationId xmlns:a16="http://schemas.microsoft.com/office/drawing/2014/main" id="{89016F9C-BEAB-D483-6685-4FA45EFE47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3" b="13532"/>
          <a:stretch/>
        </p:blipFill>
        <p:spPr>
          <a:xfrm>
            <a:off x="2848163" y="4777975"/>
            <a:ext cx="1220891" cy="109236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4" name="Picture 23" descr="A tree in the woods&#10;&#10;Description automatically generated">
            <a:extLst>
              <a:ext uri="{FF2B5EF4-FFF2-40B4-BE49-F238E27FC236}">
                <a16:creationId xmlns:a16="http://schemas.microsoft.com/office/drawing/2014/main" id="{7EFD0011-A723-A181-E2F8-D791917D56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449" y="1154640"/>
            <a:ext cx="1266109" cy="168814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484C77-DB66-75B2-60D6-8C03D37C253D}"/>
              </a:ext>
            </a:extLst>
          </p:cNvPr>
          <p:cNvCxnSpPr/>
          <p:nvPr/>
        </p:nvCxnSpPr>
        <p:spPr>
          <a:xfrm>
            <a:off x="1219200" y="590550"/>
            <a:ext cx="99155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914375-9067-C8A4-331E-38725D2930CD}"/>
              </a:ext>
            </a:extLst>
          </p:cNvPr>
          <p:cNvSpPr txBox="1"/>
          <p:nvPr/>
        </p:nvSpPr>
        <p:spPr>
          <a:xfrm>
            <a:off x="9448417" y="191512"/>
            <a:ext cx="127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C03501-E5F5-2E3C-A843-3672462D1D55}"/>
              </a:ext>
            </a:extLst>
          </p:cNvPr>
          <p:cNvSpPr txBox="1"/>
          <p:nvPr/>
        </p:nvSpPr>
        <p:spPr>
          <a:xfrm>
            <a:off x="1847467" y="200664"/>
            <a:ext cx="127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Wet</a:t>
            </a:r>
          </a:p>
        </p:txBody>
      </p:sp>
    </p:spTree>
    <p:extLst>
      <p:ext uri="{BB962C8B-B14F-4D97-AF65-F5344CB8AC3E}">
        <p14:creationId xmlns:p14="http://schemas.microsoft.com/office/powerpoint/2010/main" val="2794008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497</Words>
  <Application>Microsoft Office PowerPoint</Application>
  <PresentationFormat>Widescreen</PresentationFormat>
  <Paragraphs>103</Paragraphs>
  <Slides>16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Office Theme</vt:lpstr>
      <vt:lpstr>Proposal Storyboard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Storyboard</dc:title>
  <dc:creator>Howley,Samantha T</dc:creator>
  <cp:lastModifiedBy>Howley,Samantha T</cp:lastModifiedBy>
  <cp:revision>52</cp:revision>
  <dcterms:created xsi:type="dcterms:W3CDTF">2024-01-17T16:41:08Z</dcterms:created>
  <dcterms:modified xsi:type="dcterms:W3CDTF">2024-07-31T18:30:21Z</dcterms:modified>
</cp:coreProperties>
</file>